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9" r:id="rId3"/>
    <p:sldId id="256" r:id="rId4"/>
    <p:sldId id="257" r:id="rId5"/>
    <p:sldId id="258" r:id="rId6"/>
    <p:sldId id="265" r:id="rId7"/>
    <p:sldId id="262" r:id="rId8"/>
    <p:sldId id="264" r:id="rId9"/>
    <p:sldId id="263" r:id="rId10"/>
    <p:sldId id="266" r:id="rId11"/>
    <p:sldId id="269" r:id="rId12"/>
    <p:sldId id="270" r:id="rId13"/>
    <p:sldId id="267" r:id="rId14"/>
    <p:sldId id="268" r:id="rId15"/>
    <p:sldId id="261"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4567"/>
  </p:normalViewPr>
  <p:slideViewPr>
    <p:cSldViewPr snapToGrid="0" snapToObjects="1">
      <p:cViewPr varScale="1">
        <p:scale>
          <a:sx n="70" d="100"/>
          <a:sy n="70" d="100"/>
        </p:scale>
        <p:origin x="184"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4T18:32:34.565"/>
    </inkml:context>
    <inkml:brush xml:id="br0">
      <inkml:brushProperty name="width" value="0.35" units="cm"/>
      <inkml:brushProperty name="height" value="0.35" units="cm"/>
      <inkml:brushProperty name="color" value="#FFFFFF"/>
    </inkml:brush>
  </inkml:definitions>
  <inkml:trace contextRef="#ctx0" brushRef="#br0">0 92 24575,'70'0'0,"-36"0"0,22 0 0,-46 0 0,9 0 0,-4 0 0,4 0 0,-4 0 0,-2 0 0,1 0 0,-3 0 0,3 0 0,-5-9 0,1 7 0,-1-7 0,0 9 0,0-4 0,0 3 0,0-7 0,0 7 0,0-3 0,-1 4 0,1-5 0,0 4 0,0-3 0,0 0 0,0 3 0,0-7 0,-1 7 0,1-3 0,-1 0 0,1 3 0,-1-3 0,1 4 0,0 0 0,0 0 0,0 0 0,0 0 0,5 0 0,1 0 0,0 0 0,4 0 0,-3 0 0,-1 0 0,-1 0 0,-5 0 0,0 0 0,0 0 0,0 0 0,0 0 0,0 0 0,0 0 0,3 0 0,-2 0 0,2 0 0,-4 0 0,1 0 0,3 0 0,-2-4 0,-2 0 0,-4-4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4T18:32:36.494"/>
    </inkml:context>
    <inkml:brush xml:id="br0">
      <inkml:brushProperty name="width" value="0.35" units="cm"/>
      <inkml:brushProperty name="height" value="0.35" units="cm"/>
      <inkml:brushProperty name="color" value="#FFFFFF"/>
    </inkml:brush>
  </inkml:definitions>
  <inkml:trace contextRef="#ctx0" brushRef="#br0">1 121 24575,'32'0'0,"-8"0"0,-5 0 0,-9 0 0,9 0 0,-4 0 0,1 0 0,3 0 0,-9 0 0,4 0 0,0 0 0,-4 0 0,4 0 0,-5 0 0,0 0 0,0 0 0,0 0 0,1 0 0,-1 0 0,0 0 0,0 0 0,0 0 0,0 0 0,0-4 0,0 3 0,0-4 0,0 1 0,0 3 0,1-3 0,-1 4 0,0-4 0,0 3 0,0-3 0,0 0 0,0 3 0,0-3 0,0 0 0,0 3 0,0-3 0,0 4 0,0-4 0,0 3 0,0-3 0,0 4 0,-1 0 0,2-4 0,-2 3 0,1-3 0,0 4 0,0 0 0,0 0 0,0 0 0,0 0 0,1 0 0,-1 0 0,0-4 0,0 2 0,0-2 0,0 4 0,0-4 0,-4-4 0,-1-7 0,-4 5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4T18:33:55.300"/>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906F-B3EB-6548-9ED1-52A90385E0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2EDE15-3103-D044-BD0C-4BD7AA314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0D33C-210E-9C45-A920-E78BB1B9BF4A}"/>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75B0DC9D-84DD-E14A-BD06-60A9B7EA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5E3A0-8F42-6F4A-9EDE-B10DF26D40EB}"/>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1893929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D47E-5F94-E146-8573-424D61D92A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2890C-195D-BB4C-9360-39F5E316F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E0ADC-A402-6C46-A575-89C0BFF2A539}"/>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55447323-6C69-554E-B996-D1222E9A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457D-86E0-E346-9A45-C4D423F5BCCB}"/>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308285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A54CF-0A1B-474C-90FB-9ACC2E8B0D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1536A0-673E-4647-A3A2-3863C4FA6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291B6-85E0-FC49-BDBE-E71C38CA7D91}"/>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935256DF-4640-7A41-A75F-9440FFDA0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BFCFF-F74D-8F43-ADD8-26AFFC627450}"/>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312214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BF50-2C5B-994A-8C65-3FAEC7BA9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B24BE-2BF8-6D4F-BC9B-B0B16B576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C1D1B-3D22-ED41-977E-3C218E6CB2B1}"/>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801AD858-E0F7-E54F-82C4-679C6D92E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C268A-77A6-A84C-B999-F35494AF676C}"/>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281566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CC20-C6AF-4645-AFE3-CE9F32E67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1F693E-4CBC-5B4B-AF4E-C19A9FD0C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BB3338-792E-0543-82C8-094B6EDCAFC1}"/>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C32AC57A-D933-1745-9752-D707B4CAC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08042-1447-7C46-A4F5-C0B1E3FBEA98}"/>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110648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8B76-BD54-B443-8F29-E49F3726C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205C3-23D9-7240-BA79-81C4530A13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C4EB63-49CE-4C43-A8D3-92E3614633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057FAF-D603-564D-917A-A64A11607A2E}"/>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6" name="Footer Placeholder 5">
            <a:extLst>
              <a:ext uri="{FF2B5EF4-FFF2-40B4-BE49-F238E27FC236}">
                <a16:creationId xmlns:a16="http://schemas.microsoft.com/office/drawing/2014/main" id="{4B63B930-E5B2-2D43-BAE6-648647A2B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E3129-BA29-6747-AD8B-084066C40CE5}"/>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29754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54ED-DEEF-8549-8753-E422EDBC13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E3DE7-C7D8-2F44-B461-FE37A8305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4CD1EA-A4CA-5748-BF8D-C429ED5AC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DD8416-21B7-8940-B609-2E5736246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18F6F-AFF5-B648-833B-EA3FFB3715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904E6-1C8A-124C-987B-3D67E67F2A4B}"/>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8" name="Footer Placeholder 7">
            <a:extLst>
              <a:ext uri="{FF2B5EF4-FFF2-40B4-BE49-F238E27FC236}">
                <a16:creationId xmlns:a16="http://schemas.microsoft.com/office/drawing/2014/main" id="{D5814269-6BE7-584C-95F2-124591A2F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32358-3CDF-2447-9CDF-0F36560E314F}"/>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81834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FD0C-4BA1-D34E-B022-859164D47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5266C7-2D1F-F847-BF29-302F45BED52A}"/>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4" name="Footer Placeholder 3">
            <a:extLst>
              <a:ext uri="{FF2B5EF4-FFF2-40B4-BE49-F238E27FC236}">
                <a16:creationId xmlns:a16="http://schemas.microsoft.com/office/drawing/2014/main" id="{08A09B3A-B5F8-0B42-8667-EB78C6C064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167C4-C790-CA4D-AE6F-15D1442C56FB}"/>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158776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A1099F-A3F0-8041-B6B5-100EEA941D66}"/>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3" name="Footer Placeholder 2">
            <a:extLst>
              <a:ext uri="{FF2B5EF4-FFF2-40B4-BE49-F238E27FC236}">
                <a16:creationId xmlns:a16="http://schemas.microsoft.com/office/drawing/2014/main" id="{755EF166-7B46-D048-97D7-5744165F55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7E17C-0B3E-2A4E-9FB6-BE19E30F38FA}"/>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16015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4AB2-994E-0247-AE4D-E4FCAC109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513B1-34B5-414B-B60C-3580AA399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159A68-4A89-034C-A396-67F4A277B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5A346-AA0B-8145-9721-6D27CBB8F5C7}"/>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6" name="Footer Placeholder 5">
            <a:extLst>
              <a:ext uri="{FF2B5EF4-FFF2-40B4-BE49-F238E27FC236}">
                <a16:creationId xmlns:a16="http://schemas.microsoft.com/office/drawing/2014/main" id="{8572A613-63EC-FC42-9046-0EA1A8973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0A1BB-30E6-3D4B-AC00-5F8A9CC6A80E}"/>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408261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9710-91C1-A247-84E4-D21DF3E0A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B8BC60-F001-1A4F-935D-80E70B803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205F41-8675-0A41-9BB7-4E92B2607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FE2AF-2C3A-0C46-8944-0BB8882DA81E}"/>
              </a:ext>
            </a:extLst>
          </p:cNvPr>
          <p:cNvSpPr>
            <a:spLocks noGrp="1"/>
          </p:cNvSpPr>
          <p:nvPr>
            <p:ph type="dt" sz="half" idx="10"/>
          </p:nvPr>
        </p:nvSpPr>
        <p:spPr/>
        <p:txBody>
          <a:bodyPr/>
          <a:lstStyle/>
          <a:p>
            <a:fld id="{0A7245EA-0ED0-B645-87E0-A72E0482B24F}" type="datetimeFigureOut">
              <a:rPr lang="en-US" smtClean="0"/>
              <a:t>2/4/21</a:t>
            </a:fld>
            <a:endParaRPr lang="en-US"/>
          </a:p>
        </p:txBody>
      </p:sp>
      <p:sp>
        <p:nvSpPr>
          <p:cNvPr id="6" name="Footer Placeholder 5">
            <a:extLst>
              <a:ext uri="{FF2B5EF4-FFF2-40B4-BE49-F238E27FC236}">
                <a16:creationId xmlns:a16="http://schemas.microsoft.com/office/drawing/2014/main" id="{ECED438A-3C7C-1346-815E-EC12304A0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AA2FB-AA31-BC43-B527-A0C5F359C736}"/>
              </a:ext>
            </a:extLst>
          </p:cNvPr>
          <p:cNvSpPr>
            <a:spLocks noGrp="1"/>
          </p:cNvSpPr>
          <p:nvPr>
            <p:ph type="sldNum" sz="quarter" idx="12"/>
          </p:nvPr>
        </p:nvSpPr>
        <p:spPr/>
        <p:txBody>
          <a:bodyPr/>
          <a:lstStyle/>
          <a:p>
            <a:fld id="{16BB3EBA-B54F-634F-8989-8FDD23664D32}" type="slidenum">
              <a:rPr lang="en-US" smtClean="0"/>
              <a:t>‹#›</a:t>
            </a:fld>
            <a:endParaRPr lang="en-US"/>
          </a:p>
        </p:txBody>
      </p:sp>
    </p:spTree>
    <p:extLst>
      <p:ext uri="{BB962C8B-B14F-4D97-AF65-F5344CB8AC3E}">
        <p14:creationId xmlns:p14="http://schemas.microsoft.com/office/powerpoint/2010/main" val="246805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D1E986-ADA3-BC47-A130-59D4B0F92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084B0-E29F-2D42-9DCA-4305E217C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4EF4-EABF-8A4A-9675-1D66304077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245EA-0ED0-B645-87E0-A72E0482B24F}" type="datetimeFigureOut">
              <a:rPr lang="en-US" smtClean="0"/>
              <a:t>2/4/21</a:t>
            </a:fld>
            <a:endParaRPr lang="en-US"/>
          </a:p>
        </p:txBody>
      </p:sp>
      <p:sp>
        <p:nvSpPr>
          <p:cNvPr id="5" name="Footer Placeholder 4">
            <a:extLst>
              <a:ext uri="{FF2B5EF4-FFF2-40B4-BE49-F238E27FC236}">
                <a16:creationId xmlns:a16="http://schemas.microsoft.com/office/drawing/2014/main" id="{43F699E0-3DB2-A84C-8CA5-7B5C5293D9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A37A1F-2A51-9243-BE2F-9C40BB0AC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B3EBA-B54F-634F-8989-8FDD23664D32}" type="slidenum">
              <a:rPr lang="en-US" smtClean="0"/>
              <a:t>‹#›</a:t>
            </a:fld>
            <a:endParaRPr lang="en-US"/>
          </a:p>
        </p:txBody>
      </p:sp>
    </p:spTree>
    <p:extLst>
      <p:ext uri="{BB962C8B-B14F-4D97-AF65-F5344CB8AC3E}">
        <p14:creationId xmlns:p14="http://schemas.microsoft.com/office/powerpoint/2010/main" val="2989230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5D30-45DA-8941-9EE9-1D82F630462B}"/>
              </a:ext>
            </a:extLst>
          </p:cNvPr>
          <p:cNvSpPr>
            <a:spLocks noGrp="1"/>
          </p:cNvSpPr>
          <p:nvPr>
            <p:ph type="ctrTitle"/>
          </p:nvPr>
        </p:nvSpPr>
        <p:spPr>
          <a:xfrm>
            <a:off x="1219200" y="478897"/>
            <a:ext cx="9144000" cy="655637"/>
          </a:xfrm>
        </p:spPr>
        <p:txBody>
          <a:bodyPr>
            <a:normAutofit/>
          </a:bodyPr>
          <a:lstStyle/>
          <a:p>
            <a:pPr algn="l"/>
            <a:r>
              <a:rPr lang="en-US" sz="4000" dirty="0"/>
              <a:t>Introduction</a:t>
            </a:r>
          </a:p>
        </p:txBody>
      </p:sp>
      <p:sp>
        <p:nvSpPr>
          <p:cNvPr id="3" name="Subtitle 2">
            <a:extLst>
              <a:ext uri="{FF2B5EF4-FFF2-40B4-BE49-F238E27FC236}">
                <a16:creationId xmlns:a16="http://schemas.microsoft.com/office/drawing/2014/main" id="{6D898757-679B-0544-B7D8-C73C49FDB39E}"/>
              </a:ext>
            </a:extLst>
          </p:cNvPr>
          <p:cNvSpPr>
            <a:spLocks noGrp="1"/>
          </p:cNvSpPr>
          <p:nvPr>
            <p:ph type="subTitle" idx="1"/>
          </p:nvPr>
        </p:nvSpPr>
        <p:spPr>
          <a:xfrm>
            <a:off x="1219200" y="1316038"/>
            <a:ext cx="9144000" cy="1655762"/>
          </a:xfrm>
        </p:spPr>
        <p:txBody>
          <a:bodyPr>
            <a:noAutofit/>
          </a:bodyPr>
          <a:lstStyle/>
          <a:p>
            <a:pPr algn="l"/>
            <a:r>
              <a:rPr lang="en-US" dirty="0"/>
              <a:t>In this project we are going to see how to successfully build an pipeline to host and scale an app using various CI/CD tools</a:t>
            </a:r>
          </a:p>
          <a:p>
            <a:pPr algn="l"/>
            <a:r>
              <a:rPr lang="en-US" dirty="0"/>
              <a:t>We will leverage tools such as Git, Docker, Jenkins, Ansible, Kubernetes and spin an virtual machine to build our pipeline </a:t>
            </a:r>
          </a:p>
          <a:p>
            <a:pPr algn="l"/>
            <a:r>
              <a:rPr lang="en-US" dirty="0"/>
              <a:t>We will go through three major stages to publish our app</a:t>
            </a:r>
          </a:p>
          <a:p>
            <a:pPr algn="l"/>
            <a:r>
              <a:rPr lang="en-US" dirty="0"/>
              <a:t>1.Code</a:t>
            </a:r>
          </a:p>
          <a:p>
            <a:pPr algn="l"/>
            <a:r>
              <a:rPr lang="en-US" dirty="0"/>
              <a:t>2.Build</a:t>
            </a:r>
          </a:p>
          <a:p>
            <a:pPr algn="l"/>
            <a:r>
              <a:rPr lang="en-US" dirty="0"/>
              <a:t>3.Deploy</a:t>
            </a:r>
          </a:p>
        </p:txBody>
      </p:sp>
    </p:spTree>
    <p:extLst>
      <p:ext uri="{BB962C8B-B14F-4D97-AF65-F5344CB8AC3E}">
        <p14:creationId xmlns:p14="http://schemas.microsoft.com/office/powerpoint/2010/main" val="287637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FCE8-84BB-5046-A6A9-0D43D719078C}"/>
              </a:ext>
            </a:extLst>
          </p:cNvPr>
          <p:cNvSpPr>
            <a:spLocks noGrp="1"/>
          </p:cNvSpPr>
          <p:nvPr>
            <p:ph type="title"/>
          </p:nvPr>
        </p:nvSpPr>
        <p:spPr/>
        <p:txBody>
          <a:bodyPr/>
          <a:lstStyle/>
          <a:p>
            <a:r>
              <a:rPr lang="en-US" dirty="0"/>
              <a:t>Jenkins pipeline output</a:t>
            </a:r>
          </a:p>
        </p:txBody>
      </p:sp>
      <p:pic>
        <p:nvPicPr>
          <p:cNvPr id="4" name="Picture 3">
            <a:extLst>
              <a:ext uri="{FF2B5EF4-FFF2-40B4-BE49-F238E27FC236}">
                <a16:creationId xmlns:a16="http://schemas.microsoft.com/office/drawing/2014/main" id="{BF2612F2-C299-8B4F-AAA0-5442E14D7D0C}"/>
              </a:ext>
            </a:extLst>
          </p:cNvPr>
          <p:cNvPicPr>
            <a:picLocks noChangeAspect="1"/>
          </p:cNvPicPr>
          <p:nvPr/>
        </p:nvPicPr>
        <p:blipFill>
          <a:blip r:embed="rId2"/>
          <a:stretch>
            <a:fillRect/>
          </a:stretch>
        </p:blipFill>
        <p:spPr>
          <a:xfrm>
            <a:off x="838200" y="2143410"/>
            <a:ext cx="10515600" cy="4119277"/>
          </a:xfrm>
          <a:prstGeom prst="rect">
            <a:avLst/>
          </a:prstGeom>
        </p:spPr>
      </p:pic>
    </p:spTree>
    <p:extLst>
      <p:ext uri="{BB962C8B-B14F-4D97-AF65-F5344CB8AC3E}">
        <p14:creationId xmlns:p14="http://schemas.microsoft.com/office/powerpoint/2010/main" val="95673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4F8A-E62F-0144-8796-B85729B4011C}"/>
              </a:ext>
            </a:extLst>
          </p:cNvPr>
          <p:cNvSpPr>
            <a:spLocks noGrp="1"/>
          </p:cNvSpPr>
          <p:nvPr>
            <p:ph type="title"/>
          </p:nvPr>
        </p:nvSpPr>
        <p:spPr/>
        <p:txBody>
          <a:bodyPr/>
          <a:lstStyle/>
          <a:p>
            <a:r>
              <a:rPr lang="en-US" dirty="0"/>
              <a:t>Docker Output</a:t>
            </a:r>
          </a:p>
        </p:txBody>
      </p:sp>
      <p:sp>
        <p:nvSpPr>
          <p:cNvPr id="3" name="Content Placeholder 2">
            <a:extLst>
              <a:ext uri="{FF2B5EF4-FFF2-40B4-BE49-F238E27FC236}">
                <a16:creationId xmlns:a16="http://schemas.microsoft.com/office/drawing/2014/main" id="{ABBFFA45-4439-714F-A5D0-AE1D5F8FC609}"/>
              </a:ext>
            </a:extLst>
          </p:cNvPr>
          <p:cNvSpPr>
            <a:spLocks noGrp="1"/>
          </p:cNvSpPr>
          <p:nvPr>
            <p:ph idx="1"/>
          </p:nvPr>
        </p:nvSpPr>
        <p:spPr/>
        <p:txBody>
          <a:bodyPr/>
          <a:lstStyle/>
          <a:p>
            <a:r>
              <a:rPr lang="en-US" dirty="0"/>
              <a:t>You can see the image been built after each iteration</a:t>
            </a:r>
          </a:p>
        </p:txBody>
      </p:sp>
      <p:pic>
        <p:nvPicPr>
          <p:cNvPr id="4" name="Picture 3">
            <a:extLst>
              <a:ext uri="{FF2B5EF4-FFF2-40B4-BE49-F238E27FC236}">
                <a16:creationId xmlns:a16="http://schemas.microsoft.com/office/drawing/2014/main" id="{829B0DEF-E91D-114B-84AF-5D6EDD27DFE3}"/>
              </a:ext>
            </a:extLst>
          </p:cNvPr>
          <p:cNvPicPr>
            <a:picLocks noChangeAspect="1"/>
          </p:cNvPicPr>
          <p:nvPr/>
        </p:nvPicPr>
        <p:blipFill>
          <a:blip r:embed="rId2"/>
          <a:stretch>
            <a:fillRect/>
          </a:stretch>
        </p:blipFill>
        <p:spPr>
          <a:xfrm>
            <a:off x="838200" y="2368837"/>
            <a:ext cx="10150602" cy="4124038"/>
          </a:xfrm>
          <a:prstGeom prst="rect">
            <a:avLst/>
          </a:prstGeom>
        </p:spPr>
      </p:pic>
    </p:spTree>
    <p:extLst>
      <p:ext uri="{BB962C8B-B14F-4D97-AF65-F5344CB8AC3E}">
        <p14:creationId xmlns:p14="http://schemas.microsoft.com/office/powerpoint/2010/main" val="22960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8F7F-7B81-7847-9254-455E2D55A916}"/>
              </a:ext>
            </a:extLst>
          </p:cNvPr>
          <p:cNvSpPr>
            <a:spLocks noGrp="1"/>
          </p:cNvSpPr>
          <p:nvPr>
            <p:ph type="title"/>
          </p:nvPr>
        </p:nvSpPr>
        <p:spPr/>
        <p:txBody>
          <a:bodyPr/>
          <a:lstStyle/>
          <a:p>
            <a:r>
              <a:rPr lang="en-US" dirty="0"/>
              <a:t>Docker Hub Output</a:t>
            </a:r>
          </a:p>
        </p:txBody>
      </p:sp>
      <p:pic>
        <p:nvPicPr>
          <p:cNvPr id="4" name="Picture 3">
            <a:extLst>
              <a:ext uri="{FF2B5EF4-FFF2-40B4-BE49-F238E27FC236}">
                <a16:creationId xmlns:a16="http://schemas.microsoft.com/office/drawing/2014/main" id="{85943FB6-ABF7-364B-928C-082DDAB10E84}"/>
              </a:ext>
            </a:extLst>
          </p:cNvPr>
          <p:cNvPicPr>
            <a:picLocks noChangeAspect="1"/>
          </p:cNvPicPr>
          <p:nvPr/>
        </p:nvPicPr>
        <p:blipFill>
          <a:blip r:embed="rId2"/>
          <a:stretch>
            <a:fillRect/>
          </a:stretch>
        </p:blipFill>
        <p:spPr>
          <a:xfrm>
            <a:off x="1918208" y="1690688"/>
            <a:ext cx="8026400" cy="4318000"/>
          </a:xfrm>
          <a:prstGeom prst="rect">
            <a:avLst/>
          </a:prstGeom>
        </p:spPr>
      </p:pic>
    </p:spTree>
    <p:extLst>
      <p:ext uri="{BB962C8B-B14F-4D97-AF65-F5344CB8AC3E}">
        <p14:creationId xmlns:p14="http://schemas.microsoft.com/office/powerpoint/2010/main" val="172925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C350-FE6B-C447-8F14-844A1592F958}"/>
              </a:ext>
            </a:extLst>
          </p:cNvPr>
          <p:cNvSpPr>
            <a:spLocks noGrp="1"/>
          </p:cNvSpPr>
          <p:nvPr>
            <p:ph type="title"/>
          </p:nvPr>
        </p:nvSpPr>
        <p:spPr/>
        <p:txBody>
          <a:bodyPr/>
          <a:lstStyle/>
          <a:p>
            <a:r>
              <a:rPr lang="en-US" dirty="0"/>
              <a:t>Kubernetes Output</a:t>
            </a:r>
          </a:p>
        </p:txBody>
      </p:sp>
      <p:sp>
        <p:nvSpPr>
          <p:cNvPr id="3" name="Content Placeholder 2">
            <a:extLst>
              <a:ext uri="{FF2B5EF4-FFF2-40B4-BE49-F238E27FC236}">
                <a16:creationId xmlns:a16="http://schemas.microsoft.com/office/drawing/2014/main" id="{54E36DA0-6092-2D42-AA9B-EA74AD7508EF}"/>
              </a:ext>
            </a:extLst>
          </p:cNvPr>
          <p:cNvSpPr>
            <a:spLocks noGrp="1"/>
          </p:cNvSpPr>
          <p:nvPr>
            <p:ph idx="1"/>
          </p:nvPr>
        </p:nvSpPr>
        <p:spPr>
          <a:xfrm>
            <a:off x="838200" y="1570864"/>
            <a:ext cx="10515600" cy="4351338"/>
          </a:xfrm>
        </p:spPr>
        <p:txBody>
          <a:bodyPr/>
          <a:lstStyle/>
          <a:p>
            <a:r>
              <a:rPr lang="en-US" dirty="0"/>
              <a:t>You can see the final output In Kubernetes where all the pods are green</a:t>
            </a:r>
          </a:p>
          <a:p>
            <a:endParaRPr lang="en-US" dirty="0"/>
          </a:p>
        </p:txBody>
      </p:sp>
      <p:pic>
        <p:nvPicPr>
          <p:cNvPr id="5" name="Picture 4">
            <a:extLst>
              <a:ext uri="{FF2B5EF4-FFF2-40B4-BE49-F238E27FC236}">
                <a16:creationId xmlns:a16="http://schemas.microsoft.com/office/drawing/2014/main" id="{3997327B-BA50-3043-9DFF-6D055BFF0963}"/>
              </a:ext>
            </a:extLst>
          </p:cNvPr>
          <p:cNvPicPr>
            <a:picLocks noChangeAspect="1"/>
          </p:cNvPicPr>
          <p:nvPr/>
        </p:nvPicPr>
        <p:blipFill>
          <a:blip r:embed="rId2"/>
          <a:stretch>
            <a:fillRect/>
          </a:stretch>
        </p:blipFill>
        <p:spPr>
          <a:xfrm>
            <a:off x="1215390" y="2579647"/>
            <a:ext cx="10515600" cy="3958948"/>
          </a:xfrm>
          <a:prstGeom prst="rect">
            <a:avLst/>
          </a:prstGeom>
        </p:spPr>
      </p:pic>
    </p:spTree>
    <p:extLst>
      <p:ext uri="{BB962C8B-B14F-4D97-AF65-F5344CB8AC3E}">
        <p14:creationId xmlns:p14="http://schemas.microsoft.com/office/powerpoint/2010/main" val="2337472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3800-3835-D844-9B42-F6763D16F7B2}"/>
              </a:ext>
            </a:extLst>
          </p:cNvPr>
          <p:cNvSpPr>
            <a:spLocks noGrp="1"/>
          </p:cNvSpPr>
          <p:nvPr>
            <p:ph type="title"/>
          </p:nvPr>
        </p:nvSpPr>
        <p:spPr/>
        <p:txBody>
          <a:bodyPr/>
          <a:lstStyle/>
          <a:p>
            <a:r>
              <a:rPr lang="en-US" dirty="0"/>
              <a:t>Our desired output</a:t>
            </a:r>
          </a:p>
        </p:txBody>
      </p:sp>
      <p:pic>
        <p:nvPicPr>
          <p:cNvPr id="4" name="Picture 3">
            <a:extLst>
              <a:ext uri="{FF2B5EF4-FFF2-40B4-BE49-F238E27FC236}">
                <a16:creationId xmlns:a16="http://schemas.microsoft.com/office/drawing/2014/main" id="{8C6A0D3A-5735-154A-AF4C-53C76BFCA5FD}"/>
              </a:ext>
            </a:extLst>
          </p:cNvPr>
          <p:cNvPicPr>
            <a:picLocks noChangeAspect="1"/>
          </p:cNvPicPr>
          <p:nvPr/>
        </p:nvPicPr>
        <p:blipFill>
          <a:blip r:embed="rId2"/>
          <a:stretch>
            <a:fillRect/>
          </a:stretch>
        </p:blipFill>
        <p:spPr>
          <a:xfrm>
            <a:off x="1583690" y="1690688"/>
            <a:ext cx="9407398" cy="4933867"/>
          </a:xfrm>
          <a:prstGeom prst="rect">
            <a:avLst/>
          </a:prstGeom>
        </p:spPr>
      </p:pic>
    </p:spTree>
    <p:extLst>
      <p:ext uri="{BB962C8B-B14F-4D97-AF65-F5344CB8AC3E}">
        <p14:creationId xmlns:p14="http://schemas.microsoft.com/office/powerpoint/2010/main" val="227768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4F26-B0CD-514E-A94E-63676E0E18A2}"/>
              </a:ext>
            </a:extLst>
          </p:cNvPr>
          <p:cNvSpPr>
            <a:spLocks noGrp="1"/>
          </p:cNvSpPr>
          <p:nvPr>
            <p:ph type="title"/>
          </p:nvPr>
        </p:nvSpPr>
        <p:spPr/>
        <p:txBody>
          <a:bodyPr/>
          <a:lstStyle/>
          <a:p>
            <a:r>
              <a:rPr lang="en-US" dirty="0"/>
              <a:t>Steps to test at every stage and build</a:t>
            </a:r>
          </a:p>
        </p:txBody>
      </p:sp>
      <p:sp>
        <p:nvSpPr>
          <p:cNvPr id="3" name="Content Placeholder 2">
            <a:extLst>
              <a:ext uri="{FF2B5EF4-FFF2-40B4-BE49-F238E27FC236}">
                <a16:creationId xmlns:a16="http://schemas.microsoft.com/office/drawing/2014/main" id="{93DCA2E9-FCA3-394B-86E2-F03313DAC2D5}"/>
              </a:ext>
            </a:extLst>
          </p:cNvPr>
          <p:cNvSpPr>
            <a:spLocks noGrp="1"/>
          </p:cNvSpPr>
          <p:nvPr>
            <p:ph idx="1"/>
          </p:nvPr>
        </p:nvSpPr>
        <p:spPr/>
        <p:txBody>
          <a:bodyPr/>
          <a:lstStyle/>
          <a:p>
            <a:pPr marL="514350" indent="-514350">
              <a:buAutoNum type="arabicParenR"/>
            </a:pPr>
            <a:r>
              <a:rPr lang="en-US" dirty="0"/>
              <a:t>Clone the repository</a:t>
            </a:r>
          </a:p>
          <a:p>
            <a:pPr marL="514350" indent="-514350">
              <a:buAutoNum type="arabicParenR"/>
            </a:pPr>
            <a:r>
              <a:rPr lang="en-US" dirty="0"/>
              <a:t>Test if the flask app is working in all the stages in local</a:t>
            </a:r>
          </a:p>
          <a:p>
            <a:pPr marL="514350" indent="-514350">
              <a:buAutoNum type="arabicParenR"/>
            </a:pPr>
            <a:r>
              <a:rPr lang="en-US" dirty="0"/>
              <a:t>Deploy the flask app in Jenkins</a:t>
            </a:r>
          </a:p>
          <a:p>
            <a:pPr marL="514350" indent="-514350">
              <a:buAutoNum type="arabicParenR"/>
            </a:pPr>
            <a:r>
              <a:rPr lang="en-US" dirty="0"/>
              <a:t>Create the </a:t>
            </a:r>
            <a:r>
              <a:rPr lang="en-US" b="1" dirty="0" err="1"/>
              <a:t>Jenkinsfile</a:t>
            </a:r>
            <a:r>
              <a:rPr lang="en-US" dirty="0"/>
              <a:t> to run all the services</a:t>
            </a:r>
          </a:p>
          <a:p>
            <a:pPr marL="0" indent="0">
              <a:buNone/>
            </a:pPr>
            <a:endParaRPr lang="en-US" dirty="0"/>
          </a:p>
          <a:p>
            <a:pPr marL="0" indent="0">
              <a:buNone/>
            </a:pPr>
            <a:r>
              <a:rPr lang="en-US" dirty="0"/>
              <a:t> </a:t>
            </a:r>
          </a:p>
          <a:p>
            <a:pPr marL="514350" indent="-514350">
              <a:buAutoNum type="arabicParenR"/>
            </a:pPr>
            <a:endParaRPr lang="en-US" dirty="0"/>
          </a:p>
        </p:txBody>
      </p:sp>
    </p:spTree>
    <p:extLst>
      <p:ext uri="{BB962C8B-B14F-4D97-AF65-F5344CB8AC3E}">
        <p14:creationId xmlns:p14="http://schemas.microsoft.com/office/powerpoint/2010/main" val="3893879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B3BF-F8D4-2B45-9949-00B92E95BD6E}"/>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A666CA5-1A90-734E-84CC-1C70D0686C7E}"/>
              </a:ext>
            </a:extLst>
          </p:cNvPr>
          <p:cNvSpPr>
            <a:spLocks noGrp="1"/>
          </p:cNvSpPr>
          <p:nvPr>
            <p:ph idx="1"/>
          </p:nvPr>
        </p:nvSpPr>
        <p:spPr/>
        <p:txBody>
          <a:bodyPr/>
          <a:lstStyle/>
          <a:p>
            <a:r>
              <a:rPr lang="en-US" dirty="0"/>
              <a:t>Migrating this to Cloud</a:t>
            </a:r>
          </a:p>
          <a:p>
            <a:r>
              <a:rPr lang="en-US" dirty="0"/>
              <a:t>And adding testing and monitoring tools</a:t>
            </a:r>
          </a:p>
        </p:txBody>
      </p:sp>
    </p:spTree>
    <p:extLst>
      <p:ext uri="{BB962C8B-B14F-4D97-AF65-F5344CB8AC3E}">
        <p14:creationId xmlns:p14="http://schemas.microsoft.com/office/powerpoint/2010/main" val="285610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059C-0E5A-ED49-842E-842B98DD770D}"/>
              </a:ext>
            </a:extLst>
          </p:cNvPr>
          <p:cNvSpPr>
            <a:spLocks noGrp="1"/>
          </p:cNvSpPr>
          <p:nvPr>
            <p:ph type="ctrTitle"/>
          </p:nvPr>
        </p:nvSpPr>
        <p:spPr>
          <a:xfrm>
            <a:off x="838200" y="384703"/>
            <a:ext cx="9144000" cy="592667"/>
          </a:xfrm>
        </p:spPr>
        <p:txBody>
          <a:bodyPr>
            <a:normAutofit fontScale="90000"/>
          </a:bodyPr>
          <a:lstStyle/>
          <a:p>
            <a:pPr algn="l"/>
            <a:r>
              <a:rPr lang="en-US" sz="4400" dirty="0"/>
              <a:t>Tools</a:t>
            </a:r>
            <a:r>
              <a:rPr lang="en-US" sz="3200" dirty="0"/>
              <a:t> </a:t>
            </a:r>
            <a:r>
              <a:rPr lang="en-US" sz="4400" dirty="0"/>
              <a:t>Used</a:t>
            </a:r>
          </a:p>
        </p:txBody>
      </p:sp>
      <p:sp>
        <p:nvSpPr>
          <p:cNvPr id="6" name="Content Placeholder 2">
            <a:extLst>
              <a:ext uri="{FF2B5EF4-FFF2-40B4-BE49-F238E27FC236}">
                <a16:creationId xmlns:a16="http://schemas.microsoft.com/office/drawing/2014/main" id="{E86B7187-99CB-0645-8759-1561F63B498A}"/>
              </a:ext>
            </a:extLst>
          </p:cNvPr>
          <p:cNvSpPr txBox="1">
            <a:spLocks/>
          </p:cNvSpPr>
          <p:nvPr/>
        </p:nvSpPr>
        <p:spPr>
          <a:xfrm>
            <a:off x="838200" y="1083734"/>
            <a:ext cx="10515600" cy="5093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Git</a:t>
            </a:r>
          </a:p>
          <a:p>
            <a:pPr marL="342900" indent="-342900" algn="l">
              <a:buFont typeface="Arial" panose="020B0604020202020204" pitchFamily="34" charset="0"/>
              <a:buChar char="•"/>
            </a:pPr>
            <a:r>
              <a:rPr lang="en-US" dirty="0"/>
              <a:t>Docker</a:t>
            </a:r>
          </a:p>
          <a:p>
            <a:pPr marL="342900" indent="-342900" algn="l">
              <a:buFont typeface="Arial" panose="020B0604020202020204" pitchFamily="34" charset="0"/>
              <a:buChar char="•"/>
            </a:pPr>
            <a:r>
              <a:rPr lang="en-US" dirty="0"/>
              <a:t>Jenkins</a:t>
            </a:r>
          </a:p>
          <a:p>
            <a:pPr marL="342900" indent="-342900" algn="l">
              <a:buFont typeface="Arial" panose="020B0604020202020204" pitchFamily="34" charset="0"/>
              <a:buChar char="•"/>
            </a:pPr>
            <a:r>
              <a:rPr lang="en-US" dirty="0"/>
              <a:t>Ansible</a:t>
            </a:r>
          </a:p>
          <a:p>
            <a:pPr marL="342900" indent="-342900" algn="l">
              <a:buFont typeface="Arial" panose="020B0604020202020204" pitchFamily="34" charset="0"/>
              <a:buChar char="•"/>
            </a:pPr>
            <a:r>
              <a:rPr lang="en-US" dirty="0"/>
              <a:t>Kubernetes</a:t>
            </a:r>
          </a:p>
          <a:p>
            <a:pPr marL="342900" indent="-342900" algn="l">
              <a:buFont typeface="Arial" panose="020B0604020202020204" pitchFamily="34" charset="0"/>
              <a:buChar char="•"/>
            </a:pPr>
            <a:r>
              <a:rPr lang="en-US" dirty="0"/>
              <a:t>Virtual machine</a:t>
            </a:r>
          </a:p>
          <a:p>
            <a:pPr algn="l"/>
            <a:endParaRPr lang="en-US" dirty="0"/>
          </a:p>
          <a:p>
            <a:endParaRPr lang="en-US" dirty="0"/>
          </a:p>
          <a:p>
            <a:endParaRPr lang="en-US" dirty="0"/>
          </a:p>
        </p:txBody>
      </p:sp>
    </p:spTree>
    <p:extLst>
      <p:ext uri="{BB962C8B-B14F-4D97-AF65-F5344CB8AC3E}">
        <p14:creationId xmlns:p14="http://schemas.microsoft.com/office/powerpoint/2010/main" val="27784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ow to Remove Pushed Pods Folder from Git Repository – Atomic Flavor">
            <a:extLst>
              <a:ext uri="{FF2B5EF4-FFF2-40B4-BE49-F238E27FC236}">
                <a16:creationId xmlns:a16="http://schemas.microsoft.com/office/drawing/2014/main" id="{147D6CC9-E64E-AC49-8A4E-096EAB5E6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628" y="4894448"/>
            <a:ext cx="2335954" cy="168879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F82AF427-CF34-C942-85C2-E6A5E15C765A}"/>
              </a:ext>
            </a:extLst>
          </p:cNvPr>
          <p:cNvCxnSpPr>
            <a:cxnSpLocks/>
          </p:cNvCxnSpPr>
          <p:nvPr/>
        </p:nvCxnSpPr>
        <p:spPr>
          <a:xfrm flipV="1">
            <a:off x="2376412" y="4412974"/>
            <a:ext cx="0" cy="662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4" descr="Jenkins is Getting Old. Jenkins has become a victim of its own… | by Erik  Englund | ITNEXT">
            <a:extLst>
              <a:ext uri="{FF2B5EF4-FFF2-40B4-BE49-F238E27FC236}">
                <a16:creationId xmlns:a16="http://schemas.microsoft.com/office/drawing/2014/main" id="{1B554241-F051-6C4C-A2B4-BB74C6CA3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188" y="3045652"/>
            <a:ext cx="1288254" cy="13253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Why you should care about Docker? | by Chinmay Shah | Towards Data Science">
            <a:extLst>
              <a:ext uri="{FF2B5EF4-FFF2-40B4-BE49-F238E27FC236}">
                <a16:creationId xmlns:a16="http://schemas.microsoft.com/office/drawing/2014/main" id="{7C08561E-48DC-4A49-AADA-1F96210B5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856" y="1026796"/>
            <a:ext cx="1709113" cy="136865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E3A9AE32-2BC1-D540-918D-D9DA1DEE4D79}"/>
              </a:ext>
            </a:extLst>
          </p:cNvPr>
          <p:cNvCxnSpPr>
            <a:cxnSpLocks/>
          </p:cNvCxnSpPr>
          <p:nvPr/>
        </p:nvCxnSpPr>
        <p:spPr>
          <a:xfrm>
            <a:off x="1837188" y="2443918"/>
            <a:ext cx="347212" cy="60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Getting started with Ansible - first playbook - Open Virtualization">
            <a:extLst>
              <a:ext uri="{FF2B5EF4-FFF2-40B4-BE49-F238E27FC236}">
                <a16:creationId xmlns:a16="http://schemas.microsoft.com/office/drawing/2014/main" id="{BCCB500E-8872-E54B-B523-04D72659C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505" y="3117192"/>
            <a:ext cx="2196371" cy="14248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What is Kubernetes | Ubuntu">
            <a:extLst>
              <a:ext uri="{FF2B5EF4-FFF2-40B4-BE49-F238E27FC236}">
                <a16:creationId xmlns:a16="http://schemas.microsoft.com/office/drawing/2014/main" id="{F00C2EBF-D328-6F4A-9F36-E56F213E79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2002" y="2744785"/>
            <a:ext cx="1932137" cy="150706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ECA3FC7F-C49D-4448-B4C0-885F688AEAD6}"/>
              </a:ext>
            </a:extLst>
          </p:cNvPr>
          <p:cNvCxnSpPr>
            <a:cxnSpLocks/>
          </p:cNvCxnSpPr>
          <p:nvPr/>
        </p:nvCxnSpPr>
        <p:spPr>
          <a:xfrm>
            <a:off x="3335872" y="1668730"/>
            <a:ext cx="63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49F676-8BF4-5A4B-AEE4-067089CAF541}"/>
              </a:ext>
            </a:extLst>
          </p:cNvPr>
          <p:cNvCxnSpPr>
            <a:cxnSpLocks/>
          </p:cNvCxnSpPr>
          <p:nvPr/>
        </p:nvCxnSpPr>
        <p:spPr>
          <a:xfrm>
            <a:off x="3340537" y="3636790"/>
            <a:ext cx="750130" cy="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84117B8-B268-8542-B4F3-C55D97C056D3}"/>
              </a:ext>
            </a:extLst>
          </p:cNvPr>
          <p:cNvSpPr txBox="1"/>
          <p:nvPr/>
        </p:nvSpPr>
        <p:spPr>
          <a:xfrm>
            <a:off x="376829" y="274762"/>
            <a:ext cx="4961466" cy="584775"/>
          </a:xfrm>
          <a:prstGeom prst="rect">
            <a:avLst/>
          </a:prstGeom>
          <a:noFill/>
        </p:spPr>
        <p:txBody>
          <a:bodyPr wrap="square" rtlCol="0">
            <a:spAutoFit/>
          </a:bodyPr>
          <a:lstStyle/>
          <a:p>
            <a:r>
              <a:rPr lang="en-US" sz="3200" dirty="0"/>
              <a:t>Overview of the pipeline</a:t>
            </a:r>
          </a:p>
        </p:txBody>
      </p:sp>
      <p:cxnSp>
        <p:nvCxnSpPr>
          <p:cNvPr id="46" name="Straight Arrow Connector 45">
            <a:extLst>
              <a:ext uri="{FF2B5EF4-FFF2-40B4-BE49-F238E27FC236}">
                <a16:creationId xmlns:a16="http://schemas.microsoft.com/office/drawing/2014/main" id="{CD033A7D-2645-0548-8462-2EF0B34A70F2}"/>
              </a:ext>
            </a:extLst>
          </p:cNvPr>
          <p:cNvCxnSpPr>
            <a:cxnSpLocks/>
          </p:cNvCxnSpPr>
          <p:nvPr/>
        </p:nvCxnSpPr>
        <p:spPr>
          <a:xfrm flipV="1">
            <a:off x="2613992" y="2513125"/>
            <a:ext cx="412808" cy="51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12" descr="Docker Hub - The world's leading container content library and ecosystem">
            <a:extLst>
              <a:ext uri="{FF2B5EF4-FFF2-40B4-BE49-F238E27FC236}">
                <a16:creationId xmlns:a16="http://schemas.microsoft.com/office/drawing/2014/main" id="{49966BA1-27D1-6B40-84D2-88D5A49739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9853" y="942375"/>
            <a:ext cx="1986702" cy="145271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B82C0A76-E9CA-7E41-BEE8-A5C425A313F8}"/>
              </a:ext>
            </a:extLst>
          </p:cNvPr>
          <p:cNvCxnSpPr>
            <a:cxnSpLocks/>
          </p:cNvCxnSpPr>
          <p:nvPr/>
        </p:nvCxnSpPr>
        <p:spPr>
          <a:xfrm>
            <a:off x="5742560" y="3615307"/>
            <a:ext cx="63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14" descr="How to set up a serious Kubernetes terminal">
            <a:extLst>
              <a:ext uri="{FF2B5EF4-FFF2-40B4-BE49-F238E27FC236}">
                <a16:creationId xmlns:a16="http://schemas.microsoft.com/office/drawing/2014/main" id="{5B8027EB-B693-9045-BD64-E6A0357CA1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5123" y="2169074"/>
            <a:ext cx="776584" cy="7765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How to set up a serious Kubernetes terminal">
            <a:extLst>
              <a:ext uri="{FF2B5EF4-FFF2-40B4-BE49-F238E27FC236}">
                <a16:creationId xmlns:a16="http://schemas.microsoft.com/office/drawing/2014/main" id="{A7A5D079-AE77-7D4D-A2AA-4D86558841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0421" y="2972554"/>
            <a:ext cx="776584" cy="7765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4" descr="How to set up a serious Kubernetes terminal">
            <a:extLst>
              <a:ext uri="{FF2B5EF4-FFF2-40B4-BE49-F238E27FC236}">
                <a16:creationId xmlns:a16="http://schemas.microsoft.com/office/drawing/2014/main" id="{F018DBAC-E3A5-EB46-85A4-C3DE0015D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4456" y="3907399"/>
            <a:ext cx="776584" cy="776584"/>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D9E4C077-94D4-264E-BE56-A59E79923F59}"/>
              </a:ext>
            </a:extLst>
          </p:cNvPr>
          <p:cNvCxnSpPr>
            <a:cxnSpLocks/>
          </p:cNvCxnSpPr>
          <p:nvPr/>
        </p:nvCxnSpPr>
        <p:spPr>
          <a:xfrm flipV="1">
            <a:off x="8000699" y="2977498"/>
            <a:ext cx="794424" cy="31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41BED65-4AC2-4846-82AF-4FDCC6FEFCC0}"/>
              </a:ext>
            </a:extLst>
          </p:cNvPr>
          <p:cNvCxnSpPr>
            <a:cxnSpLocks/>
          </p:cNvCxnSpPr>
          <p:nvPr/>
        </p:nvCxnSpPr>
        <p:spPr>
          <a:xfrm>
            <a:off x="8000699" y="3429980"/>
            <a:ext cx="776807" cy="463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3889BF2-0867-5442-89A9-094CB9B6AF52}"/>
              </a:ext>
            </a:extLst>
          </p:cNvPr>
          <p:cNvCxnSpPr>
            <a:cxnSpLocks/>
          </p:cNvCxnSpPr>
          <p:nvPr/>
        </p:nvCxnSpPr>
        <p:spPr>
          <a:xfrm flipV="1">
            <a:off x="8034566" y="3360846"/>
            <a:ext cx="1158182" cy="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B7A2D56-E37F-3943-95EB-EC8173EF9002}"/>
              </a:ext>
            </a:extLst>
          </p:cNvPr>
          <p:cNvCxnSpPr>
            <a:cxnSpLocks/>
          </p:cNvCxnSpPr>
          <p:nvPr/>
        </p:nvCxnSpPr>
        <p:spPr>
          <a:xfrm>
            <a:off x="9702998" y="2534780"/>
            <a:ext cx="1066602" cy="510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6153C0-0C73-CB47-AC83-70B1554772A3}"/>
              </a:ext>
            </a:extLst>
          </p:cNvPr>
          <p:cNvCxnSpPr>
            <a:cxnSpLocks/>
          </p:cNvCxnSpPr>
          <p:nvPr/>
        </p:nvCxnSpPr>
        <p:spPr>
          <a:xfrm flipV="1">
            <a:off x="10433093" y="3293574"/>
            <a:ext cx="336507" cy="8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A03DE7-616D-914A-ABA6-7EEEBAAC37C3}"/>
              </a:ext>
            </a:extLst>
          </p:cNvPr>
          <p:cNvCxnSpPr>
            <a:cxnSpLocks/>
          </p:cNvCxnSpPr>
          <p:nvPr/>
        </p:nvCxnSpPr>
        <p:spPr>
          <a:xfrm flipV="1">
            <a:off x="9733704" y="3483426"/>
            <a:ext cx="1035896" cy="82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Hexagon 57">
            <a:extLst>
              <a:ext uri="{FF2B5EF4-FFF2-40B4-BE49-F238E27FC236}">
                <a16:creationId xmlns:a16="http://schemas.microsoft.com/office/drawing/2014/main" id="{B71C3820-BF9B-904C-888A-D964C5D2DCE3}"/>
              </a:ext>
            </a:extLst>
          </p:cNvPr>
          <p:cNvSpPr/>
          <p:nvPr/>
        </p:nvSpPr>
        <p:spPr>
          <a:xfrm>
            <a:off x="10935688" y="2837564"/>
            <a:ext cx="1213176" cy="77658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cxnSp>
        <p:nvCxnSpPr>
          <p:cNvPr id="59" name="Straight Arrow Connector 58">
            <a:extLst>
              <a:ext uri="{FF2B5EF4-FFF2-40B4-BE49-F238E27FC236}">
                <a16:creationId xmlns:a16="http://schemas.microsoft.com/office/drawing/2014/main" id="{F4CE6797-7D2D-5A49-AB65-85564059C1CD}"/>
              </a:ext>
            </a:extLst>
          </p:cNvPr>
          <p:cNvCxnSpPr>
            <a:cxnSpLocks/>
          </p:cNvCxnSpPr>
          <p:nvPr/>
        </p:nvCxnSpPr>
        <p:spPr>
          <a:xfrm>
            <a:off x="11451997" y="3749138"/>
            <a:ext cx="0" cy="442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0644578-AC14-7E44-AF60-92DCF2B7A346}"/>
              </a:ext>
            </a:extLst>
          </p:cNvPr>
          <p:cNvSpPr txBox="1"/>
          <p:nvPr/>
        </p:nvSpPr>
        <p:spPr>
          <a:xfrm>
            <a:off x="10537238" y="4306278"/>
            <a:ext cx="1611626" cy="662671"/>
          </a:xfrm>
          <a:prstGeom prst="rect">
            <a:avLst/>
          </a:prstGeom>
          <a:noFill/>
        </p:spPr>
        <p:txBody>
          <a:bodyPr wrap="square" rtlCol="0">
            <a:spAutoFit/>
          </a:bodyPr>
          <a:lstStyle/>
          <a:p>
            <a:pPr algn="ctr"/>
            <a:r>
              <a:rPr lang="en-US" dirty="0"/>
              <a:t>Expose to local host</a:t>
            </a:r>
          </a:p>
        </p:txBody>
      </p:sp>
      <p:cxnSp>
        <p:nvCxnSpPr>
          <p:cNvPr id="61" name="Straight Arrow Connector 60">
            <a:extLst>
              <a:ext uri="{FF2B5EF4-FFF2-40B4-BE49-F238E27FC236}">
                <a16:creationId xmlns:a16="http://schemas.microsoft.com/office/drawing/2014/main" id="{0BEB47CF-F061-6D41-ABBB-BB2BB7EAFC0E}"/>
              </a:ext>
            </a:extLst>
          </p:cNvPr>
          <p:cNvCxnSpPr>
            <a:cxnSpLocks/>
          </p:cNvCxnSpPr>
          <p:nvPr/>
        </p:nvCxnSpPr>
        <p:spPr>
          <a:xfrm>
            <a:off x="6051655" y="2169074"/>
            <a:ext cx="1028629" cy="66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40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to Remove Pushed Pods Folder from Git Repository – Atomic Flavor">
            <a:extLst>
              <a:ext uri="{FF2B5EF4-FFF2-40B4-BE49-F238E27FC236}">
                <a16:creationId xmlns:a16="http://schemas.microsoft.com/office/drawing/2014/main" id="{494B2096-C5DB-6948-8DBD-05427841E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628" y="4894448"/>
            <a:ext cx="2335954" cy="168879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DA908E0-181A-5C43-B19F-B84A5710EA98}"/>
              </a:ext>
            </a:extLst>
          </p:cNvPr>
          <p:cNvCxnSpPr>
            <a:cxnSpLocks/>
          </p:cNvCxnSpPr>
          <p:nvPr/>
        </p:nvCxnSpPr>
        <p:spPr>
          <a:xfrm flipV="1">
            <a:off x="2376412" y="4412974"/>
            <a:ext cx="0" cy="662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4" descr="Jenkins is Getting Old. Jenkins has become a victim of its own… | by Erik  Englund | ITNEXT">
            <a:extLst>
              <a:ext uri="{FF2B5EF4-FFF2-40B4-BE49-F238E27FC236}">
                <a16:creationId xmlns:a16="http://schemas.microsoft.com/office/drawing/2014/main" id="{008C96B7-F8C1-CC40-9D2E-AD09A3F93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188" y="3045652"/>
            <a:ext cx="1288254" cy="1325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hy you should care about Docker? | by Chinmay Shah | Towards Data Science">
            <a:extLst>
              <a:ext uri="{FF2B5EF4-FFF2-40B4-BE49-F238E27FC236}">
                <a16:creationId xmlns:a16="http://schemas.microsoft.com/office/drawing/2014/main" id="{D7024AFA-7A91-A14E-BD57-80F85D291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856" y="1026796"/>
            <a:ext cx="1709113" cy="13686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4CC60CF-9275-2248-865C-A62C4CC3ECBA}"/>
              </a:ext>
            </a:extLst>
          </p:cNvPr>
          <p:cNvCxnSpPr>
            <a:cxnSpLocks/>
          </p:cNvCxnSpPr>
          <p:nvPr/>
        </p:nvCxnSpPr>
        <p:spPr>
          <a:xfrm>
            <a:off x="1837188" y="2443918"/>
            <a:ext cx="347212" cy="60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Getting started with Ansible - first playbook - Open Virtualization">
            <a:extLst>
              <a:ext uri="{FF2B5EF4-FFF2-40B4-BE49-F238E27FC236}">
                <a16:creationId xmlns:a16="http://schemas.microsoft.com/office/drawing/2014/main" id="{62FB8E29-624A-DB46-9632-2591F65CC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505" y="3117192"/>
            <a:ext cx="2196371" cy="1424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What is Kubernetes | Ubuntu">
            <a:extLst>
              <a:ext uri="{FF2B5EF4-FFF2-40B4-BE49-F238E27FC236}">
                <a16:creationId xmlns:a16="http://schemas.microsoft.com/office/drawing/2014/main" id="{23E69420-33AA-CF4E-9DDB-7ADC17EBD4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2002" y="2744785"/>
            <a:ext cx="1932137" cy="150706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1084CE4-61D6-B548-B15B-1FA072220F6D}"/>
              </a:ext>
            </a:extLst>
          </p:cNvPr>
          <p:cNvCxnSpPr>
            <a:cxnSpLocks/>
          </p:cNvCxnSpPr>
          <p:nvPr/>
        </p:nvCxnSpPr>
        <p:spPr>
          <a:xfrm>
            <a:off x="3335872" y="1668730"/>
            <a:ext cx="63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E55C9A-74E9-0542-A28E-A4CFCE47E5FD}"/>
              </a:ext>
            </a:extLst>
          </p:cNvPr>
          <p:cNvCxnSpPr>
            <a:cxnSpLocks/>
          </p:cNvCxnSpPr>
          <p:nvPr/>
        </p:nvCxnSpPr>
        <p:spPr>
          <a:xfrm>
            <a:off x="3278106" y="3753415"/>
            <a:ext cx="665464" cy="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E8BF6E-E2D5-9D4F-BB81-5D90B1D99FD0}"/>
              </a:ext>
            </a:extLst>
          </p:cNvPr>
          <p:cNvSpPr txBox="1"/>
          <p:nvPr/>
        </p:nvSpPr>
        <p:spPr>
          <a:xfrm>
            <a:off x="38931" y="98392"/>
            <a:ext cx="4961466" cy="584775"/>
          </a:xfrm>
          <a:prstGeom prst="rect">
            <a:avLst/>
          </a:prstGeom>
          <a:noFill/>
        </p:spPr>
        <p:txBody>
          <a:bodyPr wrap="square" rtlCol="0">
            <a:spAutoFit/>
          </a:bodyPr>
          <a:lstStyle/>
          <a:p>
            <a:r>
              <a:rPr lang="en-US" sz="3200" dirty="0"/>
              <a:t>Explanation of the pipeline</a:t>
            </a:r>
          </a:p>
        </p:txBody>
      </p:sp>
      <p:cxnSp>
        <p:nvCxnSpPr>
          <p:cNvPr id="14" name="Straight Arrow Connector 13">
            <a:extLst>
              <a:ext uri="{FF2B5EF4-FFF2-40B4-BE49-F238E27FC236}">
                <a16:creationId xmlns:a16="http://schemas.microsoft.com/office/drawing/2014/main" id="{DFFB7576-B239-E048-B28A-5B73847B1233}"/>
              </a:ext>
            </a:extLst>
          </p:cNvPr>
          <p:cNvCxnSpPr>
            <a:cxnSpLocks/>
          </p:cNvCxnSpPr>
          <p:nvPr/>
        </p:nvCxnSpPr>
        <p:spPr>
          <a:xfrm flipV="1">
            <a:off x="2613992" y="2513125"/>
            <a:ext cx="412808" cy="51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2" descr="Docker Hub - The world's leading container content library and ecosystem">
            <a:extLst>
              <a:ext uri="{FF2B5EF4-FFF2-40B4-BE49-F238E27FC236}">
                <a16:creationId xmlns:a16="http://schemas.microsoft.com/office/drawing/2014/main" id="{34EBE090-A43B-8846-887E-D1E9E2581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9853" y="942375"/>
            <a:ext cx="1986702" cy="145271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41125CB2-460A-EA4F-A2C5-3D196C4F03FF}"/>
              </a:ext>
            </a:extLst>
          </p:cNvPr>
          <p:cNvCxnSpPr>
            <a:cxnSpLocks/>
          </p:cNvCxnSpPr>
          <p:nvPr/>
        </p:nvCxnSpPr>
        <p:spPr>
          <a:xfrm>
            <a:off x="5742560" y="3615307"/>
            <a:ext cx="63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4" descr="How to set up a serious Kubernetes terminal">
            <a:extLst>
              <a:ext uri="{FF2B5EF4-FFF2-40B4-BE49-F238E27FC236}">
                <a16:creationId xmlns:a16="http://schemas.microsoft.com/office/drawing/2014/main" id="{23A14F86-4D69-6747-A272-EE85731099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5123" y="2169074"/>
            <a:ext cx="776584" cy="7765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ow to set up a serious Kubernetes terminal">
            <a:extLst>
              <a:ext uri="{FF2B5EF4-FFF2-40B4-BE49-F238E27FC236}">
                <a16:creationId xmlns:a16="http://schemas.microsoft.com/office/drawing/2014/main" id="{20A18451-A7A5-CF4F-A3C2-2CF37AF8D9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0421" y="2972554"/>
            <a:ext cx="776584" cy="7765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How to set up a serious Kubernetes terminal">
            <a:extLst>
              <a:ext uri="{FF2B5EF4-FFF2-40B4-BE49-F238E27FC236}">
                <a16:creationId xmlns:a16="http://schemas.microsoft.com/office/drawing/2014/main" id="{A399E424-8279-E24A-9D3C-77ACDFA937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4456" y="3907399"/>
            <a:ext cx="776584" cy="7765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33C2A1C5-4295-CF47-813B-DF24706EAF11}"/>
              </a:ext>
            </a:extLst>
          </p:cNvPr>
          <p:cNvCxnSpPr>
            <a:cxnSpLocks/>
          </p:cNvCxnSpPr>
          <p:nvPr/>
        </p:nvCxnSpPr>
        <p:spPr>
          <a:xfrm flipV="1">
            <a:off x="8000699" y="2977498"/>
            <a:ext cx="794424" cy="31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F59503-A481-2842-A6C1-1FEDCF0EE498}"/>
              </a:ext>
            </a:extLst>
          </p:cNvPr>
          <p:cNvCxnSpPr>
            <a:cxnSpLocks/>
          </p:cNvCxnSpPr>
          <p:nvPr/>
        </p:nvCxnSpPr>
        <p:spPr>
          <a:xfrm>
            <a:off x="8000699" y="3429980"/>
            <a:ext cx="776807" cy="463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6D9AC2-F092-1A4D-8AD8-611538A50E70}"/>
              </a:ext>
            </a:extLst>
          </p:cNvPr>
          <p:cNvCxnSpPr>
            <a:cxnSpLocks/>
          </p:cNvCxnSpPr>
          <p:nvPr/>
        </p:nvCxnSpPr>
        <p:spPr>
          <a:xfrm flipV="1">
            <a:off x="8034566" y="3360846"/>
            <a:ext cx="1158182" cy="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DF00019-F3B8-604C-BF40-473504F227EE}"/>
              </a:ext>
            </a:extLst>
          </p:cNvPr>
          <p:cNvSpPr txBox="1"/>
          <p:nvPr/>
        </p:nvSpPr>
        <p:spPr>
          <a:xfrm>
            <a:off x="249550" y="6245331"/>
            <a:ext cx="6845512" cy="369332"/>
          </a:xfrm>
          <a:prstGeom prst="rect">
            <a:avLst/>
          </a:prstGeom>
          <a:noFill/>
        </p:spPr>
        <p:txBody>
          <a:bodyPr wrap="square" rtlCol="0">
            <a:spAutoFit/>
          </a:bodyPr>
          <a:lstStyle/>
          <a:p>
            <a:r>
              <a:rPr lang="en-US" dirty="0"/>
              <a:t>https://</a:t>
            </a:r>
            <a:r>
              <a:rPr lang="en-US" dirty="0" err="1"/>
              <a:t>github.com</a:t>
            </a:r>
            <a:r>
              <a:rPr lang="en-US" dirty="0"/>
              <a:t>/</a:t>
            </a:r>
            <a:r>
              <a:rPr lang="en-US" dirty="0" err="1"/>
              <a:t>kajasaran</a:t>
            </a:r>
            <a:r>
              <a:rPr lang="en-US" dirty="0"/>
              <a:t>/2020_03_DO_Boston_casestudy_part_1</a:t>
            </a:r>
          </a:p>
        </p:txBody>
      </p:sp>
      <p:sp>
        <p:nvSpPr>
          <p:cNvPr id="26" name="Rectangle 25">
            <a:extLst>
              <a:ext uri="{FF2B5EF4-FFF2-40B4-BE49-F238E27FC236}">
                <a16:creationId xmlns:a16="http://schemas.microsoft.com/office/drawing/2014/main" id="{11E58089-1F43-6945-8BED-5B85EC38044E}"/>
              </a:ext>
            </a:extLst>
          </p:cNvPr>
          <p:cNvSpPr/>
          <p:nvPr/>
        </p:nvSpPr>
        <p:spPr>
          <a:xfrm>
            <a:off x="3498213" y="618015"/>
            <a:ext cx="3582071" cy="369332"/>
          </a:xfrm>
          <a:prstGeom prst="rect">
            <a:avLst/>
          </a:prstGeom>
        </p:spPr>
        <p:txBody>
          <a:bodyPr wrap="none">
            <a:spAutoFit/>
          </a:bodyPr>
          <a:lstStyle/>
          <a:p>
            <a:r>
              <a:rPr lang="en-US" dirty="0"/>
              <a:t>https://</a:t>
            </a:r>
            <a:r>
              <a:rPr lang="en-US" dirty="0" err="1"/>
              <a:t>hub.docker.com</a:t>
            </a:r>
            <a:r>
              <a:rPr lang="en-US" dirty="0"/>
              <a:t>/u/</a:t>
            </a:r>
            <a:r>
              <a:rPr lang="en-US" dirty="0" err="1"/>
              <a:t>sarankaja</a:t>
            </a:r>
            <a:endParaRPr lang="en-US" dirty="0"/>
          </a:p>
        </p:txBody>
      </p:sp>
      <p:sp>
        <p:nvSpPr>
          <p:cNvPr id="27" name="TextBox 26">
            <a:extLst>
              <a:ext uri="{FF2B5EF4-FFF2-40B4-BE49-F238E27FC236}">
                <a16:creationId xmlns:a16="http://schemas.microsoft.com/office/drawing/2014/main" id="{265DB60C-11ED-E641-BD43-7DF07B62A138}"/>
              </a:ext>
            </a:extLst>
          </p:cNvPr>
          <p:cNvSpPr txBox="1"/>
          <p:nvPr/>
        </p:nvSpPr>
        <p:spPr>
          <a:xfrm>
            <a:off x="65692" y="3523658"/>
            <a:ext cx="1926297" cy="369332"/>
          </a:xfrm>
          <a:prstGeom prst="rect">
            <a:avLst/>
          </a:prstGeom>
          <a:noFill/>
        </p:spPr>
        <p:txBody>
          <a:bodyPr wrap="none" rtlCol="0">
            <a:spAutoFit/>
          </a:bodyPr>
          <a:lstStyle/>
          <a:p>
            <a:r>
              <a:rPr lang="en-US" dirty="0"/>
              <a:t>Pulls code from git</a:t>
            </a:r>
          </a:p>
        </p:txBody>
      </p:sp>
      <p:cxnSp>
        <p:nvCxnSpPr>
          <p:cNvPr id="28" name="Straight Arrow Connector 27">
            <a:extLst>
              <a:ext uri="{FF2B5EF4-FFF2-40B4-BE49-F238E27FC236}">
                <a16:creationId xmlns:a16="http://schemas.microsoft.com/office/drawing/2014/main" id="{2D1DE728-EBCE-9E42-978A-59252F47FF48}"/>
              </a:ext>
            </a:extLst>
          </p:cNvPr>
          <p:cNvCxnSpPr>
            <a:cxnSpLocks/>
          </p:cNvCxnSpPr>
          <p:nvPr/>
        </p:nvCxnSpPr>
        <p:spPr>
          <a:xfrm>
            <a:off x="9702998" y="2534780"/>
            <a:ext cx="1066602" cy="510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C98F7C-AEC9-1B47-98F8-75C50F33E21E}"/>
              </a:ext>
            </a:extLst>
          </p:cNvPr>
          <p:cNvCxnSpPr>
            <a:cxnSpLocks/>
          </p:cNvCxnSpPr>
          <p:nvPr/>
        </p:nvCxnSpPr>
        <p:spPr>
          <a:xfrm flipV="1">
            <a:off x="10433093" y="3293574"/>
            <a:ext cx="336507" cy="8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FB6E76-BD59-1A42-A9A0-07F24BD37F70}"/>
              </a:ext>
            </a:extLst>
          </p:cNvPr>
          <p:cNvCxnSpPr>
            <a:cxnSpLocks/>
          </p:cNvCxnSpPr>
          <p:nvPr/>
        </p:nvCxnSpPr>
        <p:spPr>
          <a:xfrm flipV="1">
            <a:off x="9733704" y="3483426"/>
            <a:ext cx="1035896" cy="82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Hexagon 33">
            <a:extLst>
              <a:ext uri="{FF2B5EF4-FFF2-40B4-BE49-F238E27FC236}">
                <a16:creationId xmlns:a16="http://schemas.microsoft.com/office/drawing/2014/main" id="{6BD1D9E6-3C42-204A-8AAA-D669FB91CA47}"/>
              </a:ext>
            </a:extLst>
          </p:cNvPr>
          <p:cNvSpPr/>
          <p:nvPr/>
        </p:nvSpPr>
        <p:spPr>
          <a:xfrm>
            <a:off x="10935688" y="2837564"/>
            <a:ext cx="1213176" cy="77658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cxnSp>
        <p:nvCxnSpPr>
          <p:cNvPr id="35" name="Straight Arrow Connector 34">
            <a:extLst>
              <a:ext uri="{FF2B5EF4-FFF2-40B4-BE49-F238E27FC236}">
                <a16:creationId xmlns:a16="http://schemas.microsoft.com/office/drawing/2014/main" id="{74BC2709-E038-9F40-8A57-1214D753BC1F}"/>
              </a:ext>
            </a:extLst>
          </p:cNvPr>
          <p:cNvCxnSpPr>
            <a:cxnSpLocks/>
          </p:cNvCxnSpPr>
          <p:nvPr/>
        </p:nvCxnSpPr>
        <p:spPr>
          <a:xfrm>
            <a:off x="11451997" y="3749138"/>
            <a:ext cx="0" cy="442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6CE7F7-B720-E84D-A407-B851CE818975}"/>
              </a:ext>
            </a:extLst>
          </p:cNvPr>
          <p:cNvSpPr txBox="1"/>
          <p:nvPr/>
        </p:nvSpPr>
        <p:spPr>
          <a:xfrm>
            <a:off x="10537238" y="4306278"/>
            <a:ext cx="1611626" cy="662671"/>
          </a:xfrm>
          <a:prstGeom prst="rect">
            <a:avLst/>
          </a:prstGeom>
          <a:noFill/>
        </p:spPr>
        <p:txBody>
          <a:bodyPr wrap="square" rtlCol="0">
            <a:spAutoFit/>
          </a:bodyPr>
          <a:lstStyle/>
          <a:p>
            <a:pPr algn="ctr"/>
            <a:r>
              <a:rPr lang="en-US" dirty="0"/>
              <a:t>Expose to local host</a:t>
            </a:r>
          </a:p>
        </p:txBody>
      </p:sp>
      <p:cxnSp>
        <p:nvCxnSpPr>
          <p:cNvPr id="38" name="Straight Arrow Connector 37">
            <a:extLst>
              <a:ext uri="{FF2B5EF4-FFF2-40B4-BE49-F238E27FC236}">
                <a16:creationId xmlns:a16="http://schemas.microsoft.com/office/drawing/2014/main" id="{7C84FC14-DA04-0B48-BADE-4A4CACD95F03}"/>
              </a:ext>
            </a:extLst>
          </p:cNvPr>
          <p:cNvCxnSpPr>
            <a:cxnSpLocks/>
          </p:cNvCxnSpPr>
          <p:nvPr/>
        </p:nvCxnSpPr>
        <p:spPr>
          <a:xfrm>
            <a:off x="6051655" y="2169074"/>
            <a:ext cx="1028629" cy="66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8E4124-119A-6144-8215-1B7BD479B44A}"/>
              </a:ext>
            </a:extLst>
          </p:cNvPr>
          <p:cNvSpPr txBox="1"/>
          <p:nvPr/>
        </p:nvSpPr>
        <p:spPr>
          <a:xfrm>
            <a:off x="6437539" y="2041363"/>
            <a:ext cx="1912703" cy="369332"/>
          </a:xfrm>
          <a:prstGeom prst="rect">
            <a:avLst/>
          </a:prstGeom>
          <a:noFill/>
        </p:spPr>
        <p:txBody>
          <a:bodyPr wrap="none" rtlCol="0">
            <a:spAutoFit/>
          </a:bodyPr>
          <a:lstStyle/>
          <a:p>
            <a:r>
              <a:rPr lang="en-US" dirty="0"/>
              <a:t>Image used in K8’s</a:t>
            </a:r>
          </a:p>
        </p:txBody>
      </p:sp>
      <p:sp>
        <p:nvSpPr>
          <p:cNvPr id="41" name="TextBox 40">
            <a:extLst>
              <a:ext uri="{FF2B5EF4-FFF2-40B4-BE49-F238E27FC236}">
                <a16:creationId xmlns:a16="http://schemas.microsoft.com/office/drawing/2014/main" id="{0B546A9A-A3FD-5E4E-B6DF-209BC8F7B759}"/>
              </a:ext>
            </a:extLst>
          </p:cNvPr>
          <p:cNvSpPr txBox="1"/>
          <p:nvPr/>
        </p:nvSpPr>
        <p:spPr>
          <a:xfrm>
            <a:off x="8821587" y="1674525"/>
            <a:ext cx="833562" cy="369332"/>
          </a:xfrm>
          <a:prstGeom prst="rect">
            <a:avLst/>
          </a:prstGeom>
          <a:noFill/>
        </p:spPr>
        <p:txBody>
          <a:bodyPr wrap="none" rtlCol="0">
            <a:spAutoFit/>
          </a:bodyPr>
          <a:lstStyle/>
          <a:p>
            <a:r>
              <a:rPr lang="en-US" dirty="0"/>
              <a:t>Scaling</a:t>
            </a:r>
          </a:p>
        </p:txBody>
      </p:sp>
      <p:sp>
        <p:nvSpPr>
          <p:cNvPr id="42" name="TextBox 41">
            <a:extLst>
              <a:ext uri="{FF2B5EF4-FFF2-40B4-BE49-F238E27FC236}">
                <a16:creationId xmlns:a16="http://schemas.microsoft.com/office/drawing/2014/main" id="{73B0AAFF-6494-5D4B-95D2-33F1C9BCD0F2}"/>
              </a:ext>
            </a:extLst>
          </p:cNvPr>
          <p:cNvSpPr txBox="1"/>
          <p:nvPr/>
        </p:nvSpPr>
        <p:spPr>
          <a:xfrm>
            <a:off x="681829" y="2605550"/>
            <a:ext cx="1347485" cy="369332"/>
          </a:xfrm>
          <a:prstGeom prst="rect">
            <a:avLst/>
          </a:prstGeom>
          <a:noFill/>
        </p:spPr>
        <p:txBody>
          <a:bodyPr wrap="none" rtlCol="0">
            <a:spAutoFit/>
          </a:bodyPr>
          <a:lstStyle/>
          <a:p>
            <a:r>
              <a:rPr lang="en-US" dirty="0"/>
              <a:t>Host Jenkins</a:t>
            </a:r>
          </a:p>
        </p:txBody>
      </p:sp>
      <p:sp>
        <p:nvSpPr>
          <p:cNvPr id="43" name="TextBox 42">
            <a:extLst>
              <a:ext uri="{FF2B5EF4-FFF2-40B4-BE49-F238E27FC236}">
                <a16:creationId xmlns:a16="http://schemas.microsoft.com/office/drawing/2014/main" id="{121F0A89-AD41-0944-975D-E237069F5EDE}"/>
              </a:ext>
            </a:extLst>
          </p:cNvPr>
          <p:cNvSpPr txBox="1"/>
          <p:nvPr/>
        </p:nvSpPr>
        <p:spPr>
          <a:xfrm>
            <a:off x="2969097" y="2393801"/>
            <a:ext cx="1752414" cy="923330"/>
          </a:xfrm>
          <a:prstGeom prst="rect">
            <a:avLst/>
          </a:prstGeom>
          <a:noFill/>
        </p:spPr>
        <p:txBody>
          <a:bodyPr wrap="square" rtlCol="0">
            <a:spAutoFit/>
          </a:bodyPr>
          <a:lstStyle/>
          <a:p>
            <a:r>
              <a:rPr lang="en-US" dirty="0"/>
              <a:t>It triggers docker to build an image</a:t>
            </a:r>
          </a:p>
        </p:txBody>
      </p:sp>
      <p:sp>
        <p:nvSpPr>
          <p:cNvPr id="44" name="TextBox 43">
            <a:extLst>
              <a:ext uri="{FF2B5EF4-FFF2-40B4-BE49-F238E27FC236}">
                <a16:creationId xmlns:a16="http://schemas.microsoft.com/office/drawing/2014/main" id="{153AAACE-6CB5-E44C-8EF3-7FA52CA9CF9A}"/>
              </a:ext>
            </a:extLst>
          </p:cNvPr>
          <p:cNvSpPr txBox="1"/>
          <p:nvPr/>
        </p:nvSpPr>
        <p:spPr>
          <a:xfrm>
            <a:off x="3065316" y="3829635"/>
            <a:ext cx="1366055" cy="923330"/>
          </a:xfrm>
          <a:prstGeom prst="rect">
            <a:avLst/>
          </a:prstGeom>
          <a:noFill/>
        </p:spPr>
        <p:txBody>
          <a:bodyPr wrap="square" rtlCol="0">
            <a:spAutoFit/>
          </a:bodyPr>
          <a:lstStyle/>
          <a:p>
            <a:r>
              <a:rPr lang="en-US" dirty="0"/>
              <a:t>The build will trigger Ansible</a:t>
            </a:r>
          </a:p>
        </p:txBody>
      </p:sp>
    </p:spTree>
    <p:extLst>
      <p:ext uri="{BB962C8B-B14F-4D97-AF65-F5344CB8AC3E}">
        <p14:creationId xmlns:p14="http://schemas.microsoft.com/office/powerpoint/2010/main" val="1556784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173E-398F-B44C-9E49-49C315A22E24}"/>
              </a:ext>
            </a:extLst>
          </p:cNvPr>
          <p:cNvSpPr>
            <a:spLocks noGrp="1"/>
          </p:cNvSpPr>
          <p:nvPr>
            <p:ph type="title"/>
          </p:nvPr>
        </p:nvSpPr>
        <p:spPr>
          <a:xfrm>
            <a:off x="838200" y="365126"/>
            <a:ext cx="10515600" cy="718608"/>
          </a:xfrm>
        </p:spPr>
        <p:txBody>
          <a:bodyPr/>
          <a:lstStyle/>
          <a:p>
            <a:r>
              <a:rPr lang="en-US" dirty="0"/>
              <a:t>Explanation</a:t>
            </a:r>
          </a:p>
        </p:txBody>
      </p:sp>
      <p:sp>
        <p:nvSpPr>
          <p:cNvPr id="3" name="Content Placeholder 2">
            <a:extLst>
              <a:ext uri="{FF2B5EF4-FFF2-40B4-BE49-F238E27FC236}">
                <a16:creationId xmlns:a16="http://schemas.microsoft.com/office/drawing/2014/main" id="{1FD212EE-1B2A-9441-AD86-0CB680EEC866}"/>
              </a:ext>
            </a:extLst>
          </p:cNvPr>
          <p:cNvSpPr>
            <a:spLocks noGrp="1"/>
          </p:cNvSpPr>
          <p:nvPr>
            <p:ph idx="1"/>
          </p:nvPr>
        </p:nvSpPr>
        <p:spPr>
          <a:xfrm>
            <a:off x="838200" y="1083734"/>
            <a:ext cx="10515600" cy="5093229"/>
          </a:xfrm>
        </p:spPr>
        <p:txBody>
          <a:bodyPr>
            <a:normAutofit fontScale="92500" lnSpcReduction="10000"/>
          </a:bodyPr>
          <a:lstStyle/>
          <a:p>
            <a:r>
              <a:rPr lang="en-US" dirty="0"/>
              <a:t>The changes we make to the code are pushed to Git.</a:t>
            </a:r>
          </a:p>
          <a:p>
            <a:r>
              <a:rPr lang="en-US" dirty="0"/>
              <a:t>We then open docker and run Jenkins on one docker container.</a:t>
            </a:r>
          </a:p>
          <a:p>
            <a:r>
              <a:rPr lang="en-US" dirty="0"/>
              <a:t>We configure a Jenkins pipeline using our git repo.</a:t>
            </a:r>
          </a:p>
          <a:p>
            <a:r>
              <a:rPr lang="en-US" dirty="0"/>
              <a:t>The changes made in git trigger a build in Jenkins and it will start building the code that has been pulled from git and runs test cases.</a:t>
            </a:r>
          </a:p>
          <a:p>
            <a:r>
              <a:rPr lang="en-US" dirty="0"/>
              <a:t>Once the testcases are successful it pushes the code to the docker and creates an image which is pushed to our docker hub. It also triggers Ansible to build the project.</a:t>
            </a:r>
          </a:p>
          <a:p>
            <a:r>
              <a:rPr lang="en-US" dirty="0"/>
              <a:t>Ansible is configured to run Kubernetes with three pods once this build is triggered, pods expose an port to view the output in localhost.</a:t>
            </a:r>
          </a:p>
          <a:p>
            <a:r>
              <a:rPr lang="en-US" dirty="0"/>
              <a:t>We Should successfully see the output once everything is configured properly</a:t>
            </a:r>
          </a:p>
          <a:p>
            <a:endParaRPr lang="en-US" dirty="0"/>
          </a:p>
          <a:p>
            <a:endParaRPr lang="en-US" dirty="0"/>
          </a:p>
          <a:p>
            <a:endParaRPr lang="en-US" dirty="0"/>
          </a:p>
        </p:txBody>
      </p:sp>
    </p:spTree>
    <p:extLst>
      <p:ext uri="{BB962C8B-B14F-4D97-AF65-F5344CB8AC3E}">
        <p14:creationId xmlns:p14="http://schemas.microsoft.com/office/powerpoint/2010/main" val="4249130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9957-AE62-FC46-B786-4122869F0B70}"/>
              </a:ext>
            </a:extLst>
          </p:cNvPr>
          <p:cNvSpPr>
            <a:spLocks noGrp="1"/>
          </p:cNvSpPr>
          <p:nvPr>
            <p:ph type="title"/>
          </p:nvPr>
        </p:nvSpPr>
        <p:spPr/>
        <p:txBody>
          <a:bodyPr/>
          <a:lstStyle/>
          <a:p>
            <a:r>
              <a:rPr lang="en-US" dirty="0"/>
              <a:t>Requirements before running pipeline</a:t>
            </a:r>
          </a:p>
        </p:txBody>
      </p:sp>
      <p:sp>
        <p:nvSpPr>
          <p:cNvPr id="3" name="Content Placeholder 2">
            <a:extLst>
              <a:ext uri="{FF2B5EF4-FFF2-40B4-BE49-F238E27FC236}">
                <a16:creationId xmlns:a16="http://schemas.microsoft.com/office/drawing/2014/main" id="{5673A8D4-66AF-9E4E-B06F-827CD875098C}"/>
              </a:ext>
            </a:extLst>
          </p:cNvPr>
          <p:cNvSpPr>
            <a:spLocks noGrp="1"/>
          </p:cNvSpPr>
          <p:nvPr>
            <p:ph idx="1"/>
          </p:nvPr>
        </p:nvSpPr>
        <p:spPr/>
        <p:txBody>
          <a:bodyPr/>
          <a:lstStyle/>
          <a:p>
            <a:pPr marL="0" indent="0">
              <a:buNone/>
            </a:pPr>
            <a:r>
              <a:rPr lang="en-US" dirty="0"/>
              <a:t>We should have :</a:t>
            </a:r>
          </a:p>
          <a:p>
            <a:pPr marL="514350" indent="-514350">
              <a:buFont typeface="+mj-lt"/>
              <a:buAutoNum type="arabicPeriod"/>
            </a:pPr>
            <a:r>
              <a:rPr lang="en-US" dirty="0" err="1"/>
              <a:t>Requirements.txt</a:t>
            </a:r>
            <a:endParaRPr lang="en-US" dirty="0"/>
          </a:p>
          <a:p>
            <a:pPr marL="514350" indent="-514350">
              <a:buFont typeface="+mj-lt"/>
              <a:buAutoNum type="arabicPeriod"/>
            </a:pPr>
            <a:r>
              <a:rPr lang="en-US" dirty="0" err="1"/>
              <a:t>Dockerfile</a:t>
            </a:r>
            <a:endParaRPr lang="en-US" dirty="0"/>
          </a:p>
          <a:p>
            <a:pPr marL="514350" indent="-514350">
              <a:buFont typeface="+mj-lt"/>
              <a:buAutoNum type="arabicPeriod"/>
            </a:pPr>
            <a:r>
              <a:rPr lang="en-US" dirty="0" err="1"/>
              <a:t>Playbook.yaml</a:t>
            </a:r>
            <a:endParaRPr lang="en-US" dirty="0"/>
          </a:p>
          <a:p>
            <a:pPr marL="514350" indent="-514350">
              <a:buFont typeface="+mj-lt"/>
              <a:buAutoNum type="arabicPeriod"/>
            </a:pPr>
            <a:endParaRPr lang="en-US" dirty="0"/>
          </a:p>
          <a:p>
            <a:pPr marL="0" indent="0">
              <a:buNone/>
            </a:pPr>
            <a:r>
              <a:rPr lang="en-US" dirty="0"/>
              <a:t>Once you have all the above files working</a:t>
            </a:r>
          </a:p>
          <a:p>
            <a:pPr marL="0" indent="0">
              <a:buNone/>
            </a:pPr>
            <a:r>
              <a:rPr lang="en-US" dirty="0"/>
              <a:t>Create </a:t>
            </a:r>
            <a:r>
              <a:rPr lang="en-US" dirty="0" err="1"/>
              <a:t>Jenkinsfile</a:t>
            </a:r>
            <a:r>
              <a:rPr lang="en-US" dirty="0"/>
              <a:t> invoking all the services</a:t>
            </a:r>
          </a:p>
          <a:p>
            <a:pPr marL="0" indent="0">
              <a:buNone/>
            </a:pPr>
            <a:endParaRPr lang="en-US" dirty="0"/>
          </a:p>
        </p:txBody>
      </p:sp>
    </p:spTree>
    <p:extLst>
      <p:ext uri="{BB962C8B-B14F-4D97-AF65-F5344CB8AC3E}">
        <p14:creationId xmlns:p14="http://schemas.microsoft.com/office/powerpoint/2010/main" val="233453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EE2FC-7EC2-624E-BC13-DAF95DB6231E}"/>
              </a:ext>
            </a:extLst>
          </p:cNvPr>
          <p:cNvSpPr>
            <a:spLocks noGrp="1"/>
          </p:cNvSpPr>
          <p:nvPr>
            <p:ph idx="1"/>
          </p:nvPr>
        </p:nvSpPr>
        <p:spPr/>
        <p:txBody>
          <a:bodyPr/>
          <a:lstStyle/>
          <a:p>
            <a:pPr marL="514350" indent="-514350">
              <a:buAutoNum type="arabicParenR"/>
            </a:pPr>
            <a:r>
              <a:rPr lang="en-US" dirty="0"/>
              <a:t>Run docker</a:t>
            </a:r>
          </a:p>
          <a:p>
            <a:pPr marL="514350" indent="-514350">
              <a:buAutoNum type="arabicParenR"/>
            </a:pPr>
            <a:r>
              <a:rPr lang="en-US" dirty="0"/>
              <a:t>Run Jenkins container on docker with blue ocean image</a:t>
            </a:r>
          </a:p>
          <a:p>
            <a:pPr marL="514350" indent="-514350">
              <a:buAutoNum type="arabicParenR"/>
            </a:pPr>
            <a:r>
              <a:rPr lang="en-US" dirty="0"/>
              <a:t>Configure Jenkins </a:t>
            </a:r>
          </a:p>
          <a:p>
            <a:pPr marL="514350" indent="-514350">
              <a:buAutoNum type="arabicParenR"/>
            </a:pPr>
            <a:r>
              <a:rPr lang="en-US" dirty="0"/>
              <a:t>Open blue ocean-&gt; New pipeline</a:t>
            </a:r>
          </a:p>
          <a:p>
            <a:pPr marL="514350" indent="-514350">
              <a:buAutoNum type="arabicParenR"/>
            </a:pPr>
            <a:endParaRPr lang="en-US" dirty="0"/>
          </a:p>
        </p:txBody>
      </p:sp>
      <p:sp>
        <p:nvSpPr>
          <p:cNvPr id="5" name="Title 4">
            <a:extLst>
              <a:ext uri="{FF2B5EF4-FFF2-40B4-BE49-F238E27FC236}">
                <a16:creationId xmlns:a16="http://schemas.microsoft.com/office/drawing/2014/main" id="{19C301BF-AB03-5A4E-AFB4-1EE72E6EE36B}"/>
              </a:ext>
            </a:extLst>
          </p:cNvPr>
          <p:cNvSpPr>
            <a:spLocks noGrp="1"/>
          </p:cNvSpPr>
          <p:nvPr>
            <p:ph type="title"/>
          </p:nvPr>
        </p:nvSpPr>
        <p:spPr/>
        <p:txBody>
          <a:bodyPr/>
          <a:lstStyle/>
          <a:p>
            <a:r>
              <a:rPr lang="en-US" dirty="0"/>
              <a:t>steps to build a pipeline</a:t>
            </a:r>
          </a:p>
        </p:txBody>
      </p:sp>
      <p:pic>
        <p:nvPicPr>
          <p:cNvPr id="6" name="Picture 5">
            <a:extLst>
              <a:ext uri="{FF2B5EF4-FFF2-40B4-BE49-F238E27FC236}">
                <a16:creationId xmlns:a16="http://schemas.microsoft.com/office/drawing/2014/main" id="{ADB55918-78B2-3545-94E7-7911B457070D}"/>
              </a:ext>
            </a:extLst>
          </p:cNvPr>
          <p:cNvPicPr>
            <a:picLocks noChangeAspect="1"/>
          </p:cNvPicPr>
          <p:nvPr/>
        </p:nvPicPr>
        <p:blipFill>
          <a:blip r:embed="rId2"/>
          <a:stretch>
            <a:fillRect/>
          </a:stretch>
        </p:blipFill>
        <p:spPr>
          <a:xfrm>
            <a:off x="7224014" y="3111500"/>
            <a:ext cx="4129786" cy="2936422"/>
          </a:xfrm>
          <a:prstGeom prst="rect">
            <a:avLst/>
          </a:prstGeom>
        </p:spPr>
      </p:pic>
    </p:spTree>
    <p:extLst>
      <p:ext uri="{BB962C8B-B14F-4D97-AF65-F5344CB8AC3E}">
        <p14:creationId xmlns:p14="http://schemas.microsoft.com/office/powerpoint/2010/main" val="632132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0313-FCEA-E84E-950F-76E4271E2B5B}"/>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DF4846F7-787E-CB4E-93C1-BDDB3B87CCD9}"/>
              </a:ext>
            </a:extLst>
          </p:cNvPr>
          <p:cNvSpPr>
            <a:spLocks noGrp="1"/>
          </p:cNvSpPr>
          <p:nvPr>
            <p:ph idx="1"/>
          </p:nvPr>
        </p:nvSpPr>
        <p:spPr/>
        <p:txBody>
          <a:bodyPr/>
          <a:lstStyle/>
          <a:p>
            <a:pPr marL="0" indent="0">
              <a:buNone/>
            </a:pPr>
            <a:r>
              <a:rPr lang="en-US" dirty="0"/>
              <a:t>4. The above step will create a webhook with your git using your Jenkins file</a:t>
            </a:r>
          </a:p>
          <a:p>
            <a:pPr marL="0" indent="0">
              <a:buNone/>
            </a:pPr>
            <a:r>
              <a:rPr lang="en-US" dirty="0"/>
              <a:t>5. create security keys in </a:t>
            </a:r>
            <a:r>
              <a:rPr lang="en-US" dirty="0" err="1"/>
              <a:t>jenkins</a:t>
            </a: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F0F9FCB-5BE4-C446-A6F7-3FA7ADCCD11F}"/>
              </a:ext>
            </a:extLst>
          </p:cNvPr>
          <p:cNvPicPr>
            <a:picLocks noChangeAspect="1"/>
          </p:cNvPicPr>
          <p:nvPr/>
        </p:nvPicPr>
        <p:blipFill>
          <a:blip r:embed="rId2"/>
          <a:stretch>
            <a:fillRect/>
          </a:stretch>
        </p:blipFill>
        <p:spPr>
          <a:xfrm>
            <a:off x="3118284" y="3429000"/>
            <a:ext cx="5955431" cy="2696237"/>
          </a:xfrm>
          <a:prstGeom prst="rect">
            <a:avLst/>
          </a:prstGeom>
          <a:solidFill>
            <a:schemeClr val="bg1"/>
          </a:solidFill>
        </p:spPr>
      </p:pic>
      <p:grpSp>
        <p:nvGrpSpPr>
          <p:cNvPr id="7" name="Group 6">
            <a:extLst>
              <a:ext uri="{FF2B5EF4-FFF2-40B4-BE49-F238E27FC236}">
                <a16:creationId xmlns:a16="http://schemas.microsoft.com/office/drawing/2014/main" id="{291F0DA5-EF2C-7A4A-ABBE-88883A9EB124}"/>
              </a:ext>
            </a:extLst>
          </p:cNvPr>
          <p:cNvGrpSpPr/>
          <p:nvPr/>
        </p:nvGrpSpPr>
        <p:grpSpPr>
          <a:xfrm>
            <a:off x="7379100" y="4236300"/>
            <a:ext cx="826200" cy="54720"/>
            <a:chOff x="7379100" y="4236300"/>
            <a:chExt cx="826200" cy="5472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22871E9-4B9F-DB4F-8A3A-C02AA7F4BEBB}"/>
                    </a:ext>
                  </a:extLst>
                </p14:cNvPr>
                <p14:cNvContentPartPr/>
                <p14:nvPr/>
              </p14:nvContentPartPr>
              <p14:xfrm>
                <a:off x="7379100" y="4257540"/>
                <a:ext cx="280080" cy="33480"/>
              </p14:xfrm>
            </p:contentPart>
          </mc:Choice>
          <mc:Fallback>
            <p:pic>
              <p:nvPicPr>
                <p:cNvPr id="5" name="Ink 4">
                  <a:extLst>
                    <a:ext uri="{FF2B5EF4-FFF2-40B4-BE49-F238E27FC236}">
                      <a16:creationId xmlns:a16="http://schemas.microsoft.com/office/drawing/2014/main" id="{922871E9-4B9F-DB4F-8A3A-C02AA7F4BEBB}"/>
                    </a:ext>
                  </a:extLst>
                </p:cNvPr>
                <p:cNvPicPr/>
                <p:nvPr/>
              </p:nvPicPr>
              <p:blipFill>
                <a:blip r:embed="rId4"/>
                <a:stretch>
                  <a:fillRect/>
                </a:stretch>
              </p:blipFill>
              <p:spPr>
                <a:xfrm>
                  <a:off x="7316100" y="4194900"/>
                  <a:ext cx="4057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4B4F30E-E801-3646-920C-6833EEC0F24B}"/>
                    </a:ext>
                  </a:extLst>
                </p14:cNvPr>
                <p14:cNvContentPartPr/>
                <p14:nvPr/>
              </p14:nvContentPartPr>
              <p14:xfrm>
                <a:off x="7970940" y="4236300"/>
                <a:ext cx="234360" cy="43560"/>
              </p14:xfrm>
            </p:contentPart>
          </mc:Choice>
          <mc:Fallback>
            <p:pic>
              <p:nvPicPr>
                <p:cNvPr id="6" name="Ink 5">
                  <a:extLst>
                    <a:ext uri="{FF2B5EF4-FFF2-40B4-BE49-F238E27FC236}">
                      <a16:creationId xmlns:a16="http://schemas.microsoft.com/office/drawing/2014/main" id="{24B4F30E-E801-3646-920C-6833EEC0F24B}"/>
                    </a:ext>
                  </a:extLst>
                </p:cNvPr>
                <p:cNvPicPr/>
                <p:nvPr/>
              </p:nvPicPr>
              <p:blipFill>
                <a:blip r:embed="rId6"/>
                <a:stretch>
                  <a:fillRect/>
                </a:stretch>
              </p:blipFill>
              <p:spPr>
                <a:xfrm>
                  <a:off x="7908300" y="4173660"/>
                  <a:ext cx="360000" cy="169200"/>
                </a:xfrm>
                <a:prstGeom prst="rect">
                  <a:avLst/>
                </a:prstGeom>
              </p:spPr>
            </p:pic>
          </mc:Fallback>
        </mc:AlternateContent>
      </p:grpSp>
    </p:spTree>
    <p:extLst>
      <p:ext uri="{BB962C8B-B14F-4D97-AF65-F5344CB8AC3E}">
        <p14:creationId xmlns:p14="http://schemas.microsoft.com/office/powerpoint/2010/main" val="240137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8A9C-7D3F-D94A-B409-35E4FC157DC2}"/>
              </a:ext>
            </a:extLst>
          </p:cNvPr>
          <p:cNvSpPr>
            <a:spLocks noGrp="1"/>
          </p:cNvSpPr>
          <p:nvPr>
            <p:ph type="title"/>
          </p:nvPr>
        </p:nvSpPr>
        <p:spPr>
          <a:xfrm>
            <a:off x="838200" y="365125"/>
            <a:ext cx="10515600" cy="938725"/>
          </a:xfrm>
        </p:spPr>
        <p:txBody>
          <a:bodyPr/>
          <a:lstStyle/>
          <a:p>
            <a:r>
              <a:rPr lang="en-US" dirty="0"/>
              <a:t>Blue ocean pipeline output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39B6CC6-8E27-044B-8692-0F3C4A9EFC30}"/>
                  </a:ext>
                </a:extLst>
              </p14:cNvPr>
              <p14:cNvContentPartPr/>
              <p14:nvPr/>
            </p14:nvContentPartPr>
            <p14:xfrm>
              <a:off x="1058412" y="1304570"/>
              <a:ext cx="360" cy="360"/>
            </p14:xfrm>
          </p:contentPart>
        </mc:Choice>
        <mc:Fallback>
          <p:pic>
            <p:nvPicPr>
              <p:cNvPr id="4" name="Ink 3">
                <a:extLst>
                  <a:ext uri="{FF2B5EF4-FFF2-40B4-BE49-F238E27FC236}">
                    <a16:creationId xmlns:a16="http://schemas.microsoft.com/office/drawing/2014/main" id="{339B6CC6-8E27-044B-8692-0F3C4A9EFC30}"/>
                  </a:ext>
                </a:extLst>
              </p:cNvPr>
              <p:cNvPicPr/>
              <p:nvPr/>
            </p:nvPicPr>
            <p:blipFill>
              <a:blip r:embed="rId3"/>
              <a:stretch>
                <a:fillRect/>
              </a:stretch>
            </p:blipFill>
            <p:spPr>
              <a:xfrm>
                <a:off x="995772" y="1241930"/>
                <a:ext cx="126000" cy="126000"/>
              </a:xfrm>
              <a:prstGeom prst="rect">
                <a:avLst/>
              </a:prstGeom>
            </p:spPr>
          </p:pic>
        </mc:Fallback>
      </mc:AlternateContent>
      <p:sp>
        <p:nvSpPr>
          <p:cNvPr id="7" name="Rectangle 6">
            <a:extLst>
              <a:ext uri="{FF2B5EF4-FFF2-40B4-BE49-F238E27FC236}">
                <a16:creationId xmlns:a16="http://schemas.microsoft.com/office/drawing/2014/main" id="{58E29E23-3362-524E-8B77-98BFF2C7A7FB}"/>
              </a:ext>
            </a:extLst>
          </p:cNvPr>
          <p:cNvSpPr/>
          <p:nvPr/>
        </p:nvSpPr>
        <p:spPr>
          <a:xfrm>
            <a:off x="838200" y="1613799"/>
            <a:ext cx="8122920" cy="369332"/>
          </a:xfrm>
          <a:prstGeom prst="rect">
            <a:avLst/>
          </a:prstGeom>
        </p:spPr>
        <p:txBody>
          <a:bodyPr wrap="square">
            <a:spAutoFit/>
          </a:bodyPr>
          <a:lstStyle/>
          <a:p>
            <a:r>
              <a:rPr lang="en-US" dirty="0"/>
              <a:t>Once all the files are configured properly the pipeline appears as follows</a:t>
            </a:r>
          </a:p>
        </p:txBody>
      </p:sp>
      <p:pic>
        <p:nvPicPr>
          <p:cNvPr id="8" name="Content Placeholder 4">
            <a:extLst>
              <a:ext uri="{FF2B5EF4-FFF2-40B4-BE49-F238E27FC236}">
                <a16:creationId xmlns:a16="http://schemas.microsoft.com/office/drawing/2014/main" id="{B24DF03A-4900-A149-B49F-B5FE84073C49}"/>
              </a:ext>
            </a:extLst>
          </p:cNvPr>
          <p:cNvPicPr>
            <a:picLocks noChangeAspect="1"/>
          </p:cNvPicPr>
          <p:nvPr/>
        </p:nvPicPr>
        <p:blipFill>
          <a:blip r:embed="rId4"/>
          <a:stretch>
            <a:fillRect/>
          </a:stretch>
        </p:blipFill>
        <p:spPr>
          <a:xfrm>
            <a:off x="838200" y="2711191"/>
            <a:ext cx="10515600" cy="1435618"/>
          </a:xfrm>
          <a:prstGeom prst="rect">
            <a:avLst/>
          </a:prstGeom>
        </p:spPr>
      </p:pic>
    </p:spTree>
    <p:extLst>
      <p:ext uri="{BB962C8B-B14F-4D97-AF65-F5344CB8AC3E}">
        <p14:creationId xmlns:p14="http://schemas.microsoft.com/office/powerpoint/2010/main" val="3938824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466</Words>
  <Application>Microsoft Macintosh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Introduction</vt:lpstr>
      <vt:lpstr>Tools Used</vt:lpstr>
      <vt:lpstr>PowerPoint Presentation</vt:lpstr>
      <vt:lpstr>PowerPoint Presentation</vt:lpstr>
      <vt:lpstr>Explanation</vt:lpstr>
      <vt:lpstr>Requirements before running pipeline</vt:lpstr>
      <vt:lpstr>steps to build a pipeline</vt:lpstr>
      <vt:lpstr>Contd.</vt:lpstr>
      <vt:lpstr>Blue ocean pipeline output</vt:lpstr>
      <vt:lpstr>Jenkins pipeline output</vt:lpstr>
      <vt:lpstr>Docker Output</vt:lpstr>
      <vt:lpstr>Docker Hub Output</vt:lpstr>
      <vt:lpstr>Kubernetes Output</vt:lpstr>
      <vt:lpstr>Our desired output</vt:lpstr>
      <vt:lpstr>Steps to test at every stage and build</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 Tejas Kaja</dc:creator>
  <cp:lastModifiedBy>Saran Tejas Kaja</cp:lastModifiedBy>
  <cp:revision>11</cp:revision>
  <dcterms:created xsi:type="dcterms:W3CDTF">2021-02-01T18:59:09Z</dcterms:created>
  <dcterms:modified xsi:type="dcterms:W3CDTF">2021-02-04T18:42:51Z</dcterms:modified>
</cp:coreProperties>
</file>